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6"/>
  </p:notesMasterIdLst>
  <p:sldIdLst>
    <p:sldId id="256" r:id="rId3"/>
    <p:sldId id="257" r:id="rId4"/>
    <p:sldId id="279" r:id="rId5"/>
    <p:sldId id="280" r:id="rId6"/>
    <p:sldId id="281" r:id="rId7"/>
    <p:sldId id="282" r:id="rId8"/>
    <p:sldId id="278" r:id="rId9"/>
    <p:sldId id="277" r:id="rId10"/>
    <p:sldId id="258" r:id="rId11"/>
    <p:sldId id="259" r:id="rId12"/>
    <p:sldId id="283" r:id="rId13"/>
    <p:sldId id="284" r:id="rId14"/>
    <p:sldId id="286" r:id="rId15"/>
    <p:sldId id="285" r:id="rId16"/>
    <p:sldId id="287" r:id="rId17"/>
    <p:sldId id="263" r:id="rId18"/>
    <p:sldId id="288" r:id="rId19"/>
    <p:sldId id="264" r:id="rId20"/>
    <p:sldId id="265" r:id="rId21"/>
    <p:sldId id="291" r:id="rId22"/>
    <p:sldId id="289" r:id="rId23"/>
    <p:sldId id="290" r:id="rId24"/>
    <p:sldId id="268" r:id="rId25"/>
    <p:sldId id="267" r:id="rId26"/>
    <p:sldId id="266" r:id="rId27"/>
    <p:sldId id="269" r:id="rId28"/>
    <p:sldId id="270" r:id="rId29"/>
    <p:sldId id="271" r:id="rId30"/>
    <p:sldId id="272" r:id="rId31"/>
    <p:sldId id="273" r:id="rId32"/>
    <p:sldId id="274" r:id="rId33"/>
    <p:sldId id="275" r:id="rId34"/>
    <p:sldId id="27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32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Decision trees can pick up nonlinear tendencies in the data. The idea behing a decision tree is that we split our data until </a:t>
            </a:r>
            <a:r>
              <a:rPr lang="es" sz="1500">
                <a:solidFill>
                  <a:srgbClr val="293633"/>
                </a:solidFill>
                <a:highlight>
                  <a:srgbClr val="FFFFFF"/>
                </a:highlight>
                <a:latin typeface="Times New Roman"/>
                <a:ea typeface="Times New Roman"/>
                <a:cs typeface="Times New Roman"/>
                <a:sym typeface="Times New Roman"/>
              </a:rPr>
              <a:t>we'll eventually reach a leaf. The leaf will tell us what value we should predict for. That leaf should be either 1 or 0, we keep splitting until we reach that point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Entropy can also be thought of in terms of information. If we flip a coin where both sides are heads, we know upfront that the result will be heads. Thus, we gain no new information by flipping the coin, so entropy is 0. On the other hand, if the coin has a heads side and a tails side, there's a 50% probability of landing on either. Thus, flipping the coin gives us one bit of information -- which side the coin landed 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sz="1500">
                <a:solidFill>
                  <a:srgbClr val="293633"/>
                </a:solidFill>
                <a:highlight>
                  <a:srgbClr val="FFFFFF"/>
                </a:highlight>
                <a:latin typeface="Times New Roman"/>
                <a:ea typeface="Times New Roman"/>
                <a:cs typeface="Times New Roman"/>
                <a:sym typeface="Times New Roman"/>
              </a:rPr>
              <a:t>Basically what we are trying to do is to lower the entropy. We're finding the entropy of each set post-split, weighting it by the number of items in each split, then subtracting from the current entropy. If it's positive, we've lowered entropy with our split. The higher it is, the more we've lowered entropy.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
              <a:t>Let’s say we have two programmers with different backgrounds. If you give both of them a project, since they both have different knowledge and experience, they'll both approach it in slightly different ways. They may both produce code that achieves the same result, but one may run faster in certain areas. The other may have a better interface. Even though both of them have about the same talent level, because they approach the problem differently, their solutions are stronger in different areas.</a:t>
            </a:r>
            <a:br>
              <a:rPr lang="es"/>
            </a:br>
            <a:br>
              <a:rPr lang="es"/>
            </a:br>
            <a:r>
              <a:rPr lang="es"/>
              <a:t>If we combine the best parts of both of their projects, we'll end up with a stronger combined project.</a:t>
            </a:r>
            <a:br>
              <a:rPr lang="es"/>
            </a:br>
            <a:endParaRPr lang="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9" name="Shape 1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 sz="1200" b="0" i="0" u="none" strike="noStrike" cap="none">
                <a:solidFill>
                  <a:schemeClr val="dk1"/>
                </a:solidFill>
                <a:latin typeface="Calibri"/>
                <a:ea typeface="Calibri"/>
                <a:cs typeface="Calibri"/>
                <a:sym typeface="Calibri"/>
              </a:rPr>
              <a:t>https://flowingdata.com/2012/03/21/redefining-nba-basketball-positions/</a:t>
            </a:r>
          </a:p>
        </p:txBody>
      </p:sp>
      <p:sp>
        <p:nvSpPr>
          <p:cNvPr id="247" name="Shape 24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s" sz="1200">
                <a:solidFill>
                  <a:schemeClr val="dk1"/>
                </a:solidFill>
                <a:latin typeface="Calibri"/>
                <a:ea typeface="Calibri"/>
                <a:cs typeface="Calibri"/>
                <a:sym typeface="Calibri"/>
              </a:rPr>
              <a:t>16</a:t>
            </a:fld>
            <a:endParaRPr lang="e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Shape 57" descr="Celestia-R1---OverlayTitleHD.png"/>
          <p:cNvPicPr preferRelativeResize="0"/>
          <p:nvPr/>
        </p:nvPicPr>
        <p:blipFill rotWithShape="1">
          <a:blip r:embed="rId3">
            <a:alphaModFix/>
          </a:blip>
          <a:srcRect/>
          <a:stretch/>
        </p:blipFill>
        <p:spPr>
          <a:xfrm>
            <a:off x="0" y="0"/>
            <a:ext cx="9141618" cy="5142160"/>
          </a:xfrm>
          <a:prstGeom prst="rect">
            <a:avLst/>
          </a:prstGeom>
          <a:noFill/>
          <a:ln>
            <a:noFill/>
          </a:ln>
        </p:spPr>
      </p:pic>
      <p:sp>
        <p:nvSpPr>
          <p:cNvPr id="58" name="Shape 58"/>
          <p:cNvSpPr txBox="1">
            <a:spLocks noGrp="1"/>
          </p:cNvSpPr>
          <p:nvPr>
            <p:ph type="ctrTitle"/>
          </p:nvPr>
        </p:nvSpPr>
        <p:spPr>
          <a:xfrm>
            <a:off x="2971799" y="1473200"/>
            <a:ext cx="5398294" cy="1816097"/>
          </a:xfrm>
          <a:prstGeom prst="rect">
            <a:avLst/>
          </a:prstGeom>
          <a:noFill/>
          <a:ln>
            <a:noFill/>
          </a:ln>
        </p:spPr>
        <p:txBody>
          <a:bodyPr lIns="68575" tIns="68575" rIns="68575" bIns="68575" anchor="b" anchorCtr="0"/>
          <a:lstStyle>
            <a:lvl1pPr marL="0" marR="0" lvl="0" indent="0" algn="r" rtl="0">
              <a:spcBef>
                <a:spcPts val="0"/>
              </a:spcBef>
              <a:buClr>
                <a:schemeClr val="lt1"/>
              </a:buClr>
              <a:buFont typeface="Calibri"/>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59" name="Shape 59"/>
          <p:cNvSpPr txBox="1">
            <a:spLocks noGrp="1"/>
          </p:cNvSpPr>
          <p:nvPr>
            <p:ph type="subTitle" idx="1"/>
          </p:nvPr>
        </p:nvSpPr>
        <p:spPr>
          <a:xfrm>
            <a:off x="2971799" y="3289299"/>
            <a:ext cx="5398294" cy="1054100"/>
          </a:xfrm>
          <a:prstGeom prst="rect">
            <a:avLst/>
          </a:prstGeom>
          <a:noFill/>
          <a:ln>
            <a:noFill/>
          </a:ln>
        </p:spPr>
        <p:txBody>
          <a:bodyPr lIns="68575" tIns="68575" rIns="68575" bIns="68575" anchor="t" anchorCtr="0"/>
          <a:lstStyle>
            <a:lvl1pPr marL="0" marR="0" lvl="0" indent="0" algn="r"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ctr"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ctr"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714500" marR="0" lvl="5"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6pPr>
            <a:lvl7pPr marL="2057400" marR="0" lvl="6"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7pPr>
            <a:lvl8pPr marL="2400300" marR="0" lvl="7"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8pPr>
            <a:lvl9pPr marL="2743200" marR="0" lvl="8" indent="0" algn="ctr"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6699418"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2971799" y="4402931"/>
            <a:ext cx="3670468"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7956718"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pic>
        <p:nvPicPr>
          <p:cNvPr id="64" name="Shape 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65" name="Shape 65"/>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66" name="Shape 66"/>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0"/>
        <p:cNvGrpSpPr/>
        <p:nvPr/>
      </p:nvGrpSpPr>
      <p:grpSpPr>
        <a:xfrm>
          <a:off x="0" y="0"/>
          <a:ext cx="0" cy="0"/>
          <a:chOff x="0" y="0"/>
          <a:chExt cx="0" cy="0"/>
        </a:xfrm>
      </p:grpSpPr>
      <p:pic>
        <p:nvPicPr>
          <p:cNvPr id="71" name="Shape 7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2" name="Shape 72"/>
          <p:cNvSpPr txBox="1">
            <a:spLocks noGrp="1"/>
          </p:cNvSpPr>
          <p:nvPr>
            <p:ph type="title"/>
          </p:nvPr>
        </p:nvSpPr>
        <p:spPr>
          <a:xfrm>
            <a:off x="514350" y="2481435"/>
            <a:ext cx="7598570"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30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73" name="Shape 73"/>
          <p:cNvSpPr txBox="1">
            <a:spLocks noGrp="1"/>
          </p:cNvSpPr>
          <p:nvPr>
            <p:ph type="body" idx="1"/>
          </p:nvPr>
        </p:nvSpPr>
        <p:spPr>
          <a:xfrm>
            <a:off x="514349" y="3583035"/>
            <a:ext cx="7598571"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5" name="Shape 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76" name="Shape 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7"/>
        <p:cNvGrpSpPr/>
        <p:nvPr/>
      </p:nvGrpSpPr>
      <p:grpSpPr>
        <a:xfrm>
          <a:off x="0" y="0"/>
          <a:ext cx="0" cy="0"/>
          <a:chOff x="0" y="0"/>
          <a:chExt cx="0" cy="0"/>
        </a:xfrm>
      </p:grpSpPr>
      <p:pic>
        <p:nvPicPr>
          <p:cNvPr id="78" name="Shape 78"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79" name="Shape 79"/>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0" name="Shape 80"/>
          <p:cNvSpPr txBox="1">
            <a:spLocks noGrp="1"/>
          </p:cNvSpPr>
          <p:nvPr>
            <p:ph type="body" idx="1"/>
          </p:nvPr>
        </p:nvSpPr>
        <p:spPr>
          <a:xfrm>
            <a:off x="514351" y="1606550"/>
            <a:ext cx="3746500" cy="273685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366421" y="1606550"/>
            <a:ext cx="3746499"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87" name="Shape 87"/>
          <p:cNvSpPr txBox="1">
            <a:spLocks noGrp="1"/>
          </p:cNvSpPr>
          <p:nvPr>
            <p:ph type="body" idx="1"/>
          </p:nvPr>
        </p:nvSpPr>
        <p:spPr>
          <a:xfrm>
            <a:off x="730252" y="1663700"/>
            <a:ext cx="3531790"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514350" y="2152650"/>
            <a:ext cx="3747692"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572002" y="1670050"/>
            <a:ext cx="3542109" cy="432196"/>
          </a:xfrm>
          <a:prstGeom prst="rect">
            <a:avLst/>
          </a:prstGeom>
          <a:noFill/>
          <a:ln>
            <a:noFill/>
          </a:ln>
        </p:spPr>
        <p:txBody>
          <a:bodyPr lIns="68575" tIns="68575" rIns="68575" bIns="68575" anchor="b" anchorCtr="0"/>
          <a:lstStyle>
            <a:lvl1pPr marL="0" marR="0" lvl="0" indent="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500" b="1"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400" b="1"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200" b="1" i="0" u="none" strike="noStrike" cap="none">
                <a:solidFill>
                  <a:schemeClr val="lt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367612" y="2152650"/>
            <a:ext cx="3746500" cy="219074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pic>
        <p:nvPicPr>
          <p:cNvPr id="95" name="Shape 95"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96" name="Shape 96"/>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97" name="Shape 97"/>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0"/>
        <p:cNvGrpSpPr/>
        <p:nvPr/>
      </p:nvGrpSpPr>
      <p:grpSpPr>
        <a:xfrm>
          <a:off x="0" y="0"/>
          <a:ext cx="0" cy="0"/>
          <a:chOff x="0" y="0"/>
          <a:chExt cx="0" cy="0"/>
        </a:xfrm>
      </p:grpSpPr>
      <p:pic>
        <p:nvPicPr>
          <p:cNvPr id="101" name="Shape 101"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2" name="Shape 10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3" name="Shape 10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pic>
        <p:nvPicPr>
          <p:cNvPr id="106" name="Shape 106"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07" name="Shape 107"/>
          <p:cNvSpPr txBox="1">
            <a:spLocks noGrp="1"/>
          </p:cNvSpPr>
          <p:nvPr>
            <p:ph type="title"/>
          </p:nvPr>
        </p:nvSpPr>
        <p:spPr>
          <a:xfrm>
            <a:off x="514350" y="1555749"/>
            <a:ext cx="2760663"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08" name="Shape 108"/>
          <p:cNvSpPr txBox="1">
            <a:spLocks noGrp="1"/>
          </p:cNvSpPr>
          <p:nvPr>
            <p:ph type="body" idx="1"/>
          </p:nvPr>
        </p:nvSpPr>
        <p:spPr>
          <a:xfrm>
            <a:off x="3486150" y="457200"/>
            <a:ext cx="4626769" cy="3886200"/>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514350" y="2584449"/>
            <a:ext cx="2760663"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3"/>
        <p:cNvGrpSpPr/>
        <p:nvPr/>
      </p:nvGrpSpPr>
      <p:grpSpPr>
        <a:xfrm>
          <a:off x="0" y="0"/>
          <a:ext cx="0" cy="0"/>
          <a:chOff x="0" y="0"/>
          <a:chExt cx="0" cy="0"/>
        </a:xfrm>
      </p:grpSpPr>
      <p:pic>
        <p:nvPicPr>
          <p:cNvPr id="114" name="Shape 11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15" name="Shape 115"/>
          <p:cNvSpPr txBox="1">
            <a:spLocks noGrp="1"/>
          </p:cNvSpPr>
          <p:nvPr>
            <p:ph type="title"/>
          </p:nvPr>
        </p:nvSpPr>
        <p:spPr>
          <a:xfrm>
            <a:off x="514350" y="1200150"/>
            <a:ext cx="4623489" cy="1028699"/>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1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16" name="Shape 116"/>
          <p:cNvSpPr>
            <a:spLocks noGrp="1"/>
          </p:cNvSpPr>
          <p:nvPr>
            <p:ph type="pic" idx="2"/>
          </p:nvPr>
        </p:nvSpPr>
        <p:spPr>
          <a:xfrm>
            <a:off x="5652189" y="685800"/>
            <a:ext cx="2460730" cy="3429000"/>
          </a:xfrm>
          <a:prstGeom prst="roundRect">
            <a:avLst>
              <a:gd name="adj" fmla="val 42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17" name="Shape 117"/>
          <p:cNvSpPr txBox="1">
            <a:spLocks noGrp="1"/>
          </p:cNvSpPr>
          <p:nvPr>
            <p:ph type="body" idx="1"/>
          </p:nvPr>
        </p:nvSpPr>
        <p:spPr>
          <a:xfrm>
            <a:off x="514350" y="2228850"/>
            <a:ext cx="4623489" cy="13716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18" name="Shape 11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19" name="Shape 11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0" name="Shape 12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21"/>
        <p:cNvGrpSpPr/>
        <p:nvPr/>
      </p:nvGrpSpPr>
      <p:grpSpPr>
        <a:xfrm>
          <a:off x="0" y="0"/>
          <a:ext cx="0" cy="0"/>
          <a:chOff x="0" y="0"/>
          <a:chExt cx="0" cy="0"/>
        </a:xfrm>
      </p:grpSpPr>
      <p:pic>
        <p:nvPicPr>
          <p:cNvPr id="122" name="Shape 12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23" name="Shape 123"/>
          <p:cNvSpPr txBox="1">
            <a:spLocks noGrp="1"/>
          </p:cNvSpPr>
          <p:nvPr>
            <p:ph type="title"/>
          </p:nvPr>
        </p:nvSpPr>
        <p:spPr>
          <a:xfrm>
            <a:off x="514350" y="3549648"/>
            <a:ext cx="7598570" cy="425053"/>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24" name="Shape 124"/>
          <p:cNvSpPr>
            <a:spLocks noGrp="1"/>
          </p:cNvSpPr>
          <p:nvPr>
            <p:ph type="pic" idx="2"/>
          </p:nvPr>
        </p:nvSpPr>
        <p:spPr>
          <a:xfrm>
            <a:off x="1028700" y="699084"/>
            <a:ext cx="6569870" cy="2373731"/>
          </a:xfrm>
          <a:prstGeom prst="roundRect">
            <a:avLst>
              <a:gd name="adj" fmla="val 4380"/>
            </a:avLst>
          </a:prstGeom>
          <a:noFill/>
          <a:ln w="50800" cap="sq" cmpd="dbl">
            <a:solidFill>
              <a:srgbClr val="FFFFFF"/>
            </a:solidFill>
            <a:prstDash val="solid"/>
            <a:miter/>
            <a:headEnd type="none" w="med" len="med"/>
            <a:tailEnd type="none" w="med" len="med"/>
          </a:ln>
          <a:effectLst>
            <a:outerShdw blurRad="254000" algn="tl" rotWithShape="0">
              <a:srgbClr val="000000">
                <a:alpha val="42745"/>
              </a:srgbClr>
            </a:outerShdw>
          </a:effectLst>
        </p:spPr>
        <p:txBody>
          <a:bodyPr lIns="68575" tIns="68575" rIns="68575" bIns="68575" anchor="t" anchorCtr="0"/>
          <a:lstStyle>
            <a:lvl1pPr marL="0" marR="0" lvl="0" indent="0" algn="ctr"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SzPct val="91666"/>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Shape 125"/>
          <p:cNvSpPr txBox="1">
            <a:spLocks noGrp="1"/>
          </p:cNvSpPr>
          <p:nvPr>
            <p:ph type="body" idx="1"/>
          </p:nvPr>
        </p:nvSpPr>
        <p:spPr>
          <a:xfrm>
            <a:off x="514350" y="3974702"/>
            <a:ext cx="7598570" cy="370283"/>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8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700" b="0" i="0" u="none" strike="noStrike" cap="none">
                <a:solidFill>
                  <a:schemeClr val="lt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29"/>
        <p:cNvGrpSpPr/>
        <p:nvPr/>
      </p:nvGrpSpPr>
      <p:grpSpPr>
        <a:xfrm>
          <a:off x="0" y="0"/>
          <a:ext cx="0" cy="0"/>
          <a:chOff x="0" y="0"/>
          <a:chExt cx="0" cy="0"/>
        </a:xfrm>
      </p:grpSpPr>
      <p:pic>
        <p:nvPicPr>
          <p:cNvPr id="130" name="Shape 130"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1" name="Shape 131"/>
          <p:cNvSpPr txBox="1">
            <a:spLocks noGrp="1"/>
          </p:cNvSpPr>
          <p:nvPr>
            <p:ph type="title"/>
          </p:nvPr>
        </p:nvSpPr>
        <p:spPr>
          <a:xfrm>
            <a:off x="514350" y="457200"/>
            <a:ext cx="7598570" cy="234314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32" name="Shape 132"/>
          <p:cNvSpPr txBox="1">
            <a:spLocks noGrp="1"/>
          </p:cNvSpPr>
          <p:nvPr>
            <p:ph type="body" idx="1"/>
          </p:nvPr>
        </p:nvSpPr>
        <p:spPr>
          <a:xfrm>
            <a:off x="514350" y="3257550"/>
            <a:ext cx="7598571"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36"/>
        <p:cNvGrpSpPr/>
        <p:nvPr/>
      </p:nvGrpSpPr>
      <p:grpSpPr>
        <a:xfrm>
          <a:off x="0" y="0"/>
          <a:ext cx="0" cy="0"/>
          <a:chOff x="0" y="0"/>
          <a:chExt cx="0" cy="0"/>
        </a:xfrm>
      </p:grpSpPr>
      <p:pic>
        <p:nvPicPr>
          <p:cNvPr id="137" name="Shape 13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38" name="Shape 138"/>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39" name="Shape 139"/>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40" name="Shape 140"/>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1" name="Shape 141"/>
          <p:cNvSpPr txBox="1">
            <a:spLocks noGrp="1"/>
          </p:cNvSpPr>
          <p:nvPr>
            <p:ph type="body" idx="1"/>
          </p:nvPr>
        </p:nvSpPr>
        <p:spPr>
          <a:xfrm>
            <a:off x="823406" y="2514600"/>
            <a:ext cx="7004388" cy="2857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42" name="Shape 142"/>
          <p:cNvSpPr txBox="1">
            <a:spLocks noGrp="1"/>
          </p:cNvSpPr>
          <p:nvPr>
            <p:ph type="body" idx="2"/>
          </p:nvPr>
        </p:nvSpPr>
        <p:spPr>
          <a:xfrm>
            <a:off x="515598" y="3257550"/>
            <a:ext cx="7614275" cy="1085850"/>
          </a:xfrm>
          <a:prstGeom prst="rect">
            <a:avLst/>
          </a:prstGeom>
          <a:noFill/>
          <a:ln>
            <a:noFill/>
          </a:ln>
        </p:spPr>
        <p:txBody>
          <a:bodyPr lIns="68575" tIns="68575" rIns="68575" bIns="68575" anchor="ctr"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4" name="Shape 14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45" name="Shape 14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ame Card">
    <p:spTree>
      <p:nvGrpSpPr>
        <p:cNvPr id="1" name="Shape 146"/>
        <p:cNvGrpSpPr/>
        <p:nvPr/>
      </p:nvGrpSpPr>
      <p:grpSpPr>
        <a:xfrm>
          <a:off x="0" y="0"/>
          <a:ext cx="0" cy="0"/>
          <a:chOff x="0" y="0"/>
          <a:chExt cx="0" cy="0"/>
        </a:xfrm>
      </p:grpSpPr>
      <p:pic>
        <p:nvPicPr>
          <p:cNvPr id="147" name="Shape 147"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48" name="Shape 148"/>
          <p:cNvSpPr txBox="1">
            <a:spLocks noGrp="1"/>
          </p:cNvSpPr>
          <p:nvPr>
            <p:ph type="title"/>
          </p:nvPr>
        </p:nvSpPr>
        <p:spPr>
          <a:xfrm>
            <a:off x="514351" y="2481435"/>
            <a:ext cx="7598568" cy="1101600"/>
          </a:xfrm>
          <a:prstGeom prst="rect">
            <a:avLst/>
          </a:prstGeom>
          <a:noFill/>
          <a:ln>
            <a:noFill/>
          </a:ln>
        </p:spPr>
        <p:txBody>
          <a:bodyPr lIns="68575" tIns="68575" rIns="68575" bIns="68575" anchor="b"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49" name="Shape 149"/>
          <p:cNvSpPr txBox="1">
            <a:spLocks noGrp="1"/>
          </p:cNvSpPr>
          <p:nvPr>
            <p:ph type="body" idx="1"/>
          </p:nvPr>
        </p:nvSpPr>
        <p:spPr>
          <a:xfrm>
            <a:off x="514350" y="3583035"/>
            <a:ext cx="7598569" cy="645299"/>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5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50" name="Shape 15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52" name="Shape 15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53"/>
        <p:cNvGrpSpPr/>
        <p:nvPr/>
      </p:nvGrpSpPr>
      <p:grpSpPr>
        <a:xfrm>
          <a:off x="0" y="0"/>
          <a:ext cx="0" cy="0"/>
          <a:chOff x="0" y="0"/>
          <a:chExt cx="0" cy="0"/>
        </a:xfrm>
      </p:grpSpPr>
      <p:pic>
        <p:nvPicPr>
          <p:cNvPr id="154" name="Shape 15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55" name="Shape 155"/>
          <p:cNvSpPr txBox="1"/>
          <p:nvPr/>
        </p:nvSpPr>
        <p:spPr>
          <a:xfrm>
            <a:off x="7678400" y="2057400"/>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6" name="Shape 156"/>
          <p:cNvSpPr txBox="1"/>
          <p:nvPr/>
        </p:nvSpPr>
        <p:spPr>
          <a:xfrm>
            <a:off x="366206" y="617502"/>
            <a:ext cx="457199" cy="438582"/>
          </a:xfrm>
          <a:prstGeom prst="rect">
            <a:avLst/>
          </a:prstGeom>
          <a:noFill/>
          <a:ln>
            <a:noFill/>
          </a:ln>
        </p:spPr>
        <p:txBody>
          <a:bodyPr lIns="68575" tIns="34275" rIns="68575" bIns="34275" anchor="ctr" anchorCtr="0">
            <a:noAutofit/>
          </a:bodyPr>
          <a:lstStyle/>
          <a:p>
            <a:pPr marL="0" marR="0" lvl="0" indent="0" algn="r" rtl="0">
              <a:spcBef>
                <a:spcPts val="0"/>
              </a:spcBef>
              <a:buClr>
                <a:schemeClr val="lt1"/>
              </a:buClr>
              <a:buSzPct val="25000"/>
              <a:buFont typeface="Calibri"/>
              <a:buNone/>
            </a:pPr>
            <a:r>
              <a:rPr lang="es" sz="6000" b="0" cap="none">
                <a:solidFill>
                  <a:schemeClr val="lt1"/>
                </a:solidFill>
                <a:latin typeface="Calibri"/>
                <a:ea typeface="Calibri"/>
                <a:cs typeface="Calibri"/>
                <a:sym typeface="Calibri"/>
              </a:rPr>
              <a:t>“</a:t>
            </a:r>
          </a:p>
        </p:txBody>
      </p:sp>
      <p:sp>
        <p:nvSpPr>
          <p:cNvPr id="157" name="Shape 157"/>
          <p:cNvSpPr txBox="1">
            <a:spLocks noGrp="1"/>
          </p:cNvSpPr>
          <p:nvPr>
            <p:ph type="title"/>
          </p:nvPr>
        </p:nvSpPr>
        <p:spPr>
          <a:xfrm>
            <a:off x="744200" y="457200"/>
            <a:ext cx="7162799"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4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58" name="Shape 158"/>
          <p:cNvSpPr txBox="1">
            <a:spLocks noGrp="1"/>
          </p:cNvSpPr>
          <p:nvPr>
            <p:ph type="body" idx="1"/>
          </p:nvPr>
        </p:nvSpPr>
        <p:spPr>
          <a:xfrm>
            <a:off x="514350" y="2914650"/>
            <a:ext cx="7601577" cy="666750"/>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18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59" name="Shape 159"/>
          <p:cNvSpPr txBox="1">
            <a:spLocks noGrp="1"/>
          </p:cNvSpPr>
          <p:nvPr>
            <p:ph type="body" idx="2"/>
          </p:nvPr>
        </p:nvSpPr>
        <p:spPr>
          <a:xfrm>
            <a:off x="514349" y="3581400"/>
            <a:ext cx="7601577" cy="76200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0" name="Shape 160"/>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1" name="Shape 161"/>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2" name="Shape 162"/>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63"/>
        <p:cNvGrpSpPr/>
        <p:nvPr/>
      </p:nvGrpSpPr>
      <p:grpSpPr>
        <a:xfrm>
          <a:off x="0" y="0"/>
          <a:ext cx="0" cy="0"/>
          <a:chOff x="0" y="0"/>
          <a:chExt cx="0" cy="0"/>
        </a:xfrm>
      </p:grpSpPr>
      <p:pic>
        <p:nvPicPr>
          <p:cNvPr id="164" name="Shape 164"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65" name="Shape 165"/>
          <p:cNvSpPr txBox="1">
            <a:spLocks noGrp="1"/>
          </p:cNvSpPr>
          <p:nvPr>
            <p:ph type="title"/>
          </p:nvPr>
        </p:nvSpPr>
        <p:spPr>
          <a:xfrm>
            <a:off x="514350" y="457200"/>
            <a:ext cx="7598570" cy="2057399"/>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66" name="Shape 166"/>
          <p:cNvSpPr txBox="1">
            <a:spLocks noGrp="1"/>
          </p:cNvSpPr>
          <p:nvPr>
            <p:ph type="body" idx="1"/>
          </p:nvPr>
        </p:nvSpPr>
        <p:spPr>
          <a:xfrm>
            <a:off x="514350" y="2628900"/>
            <a:ext cx="7598571" cy="628649"/>
          </a:xfrm>
          <a:prstGeom prst="rect">
            <a:avLst/>
          </a:prstGeom>
          <a:noFill/>
          <a:ln>
            <a:noFill/>
          </a:ln>
        </p:spPr>
        <p:txBody>
          <a:bodyPr lIns="68575" tIns="68575" rIns="68575" bIns="68575" anchor="b" anchorCtr="0"/>
          <a:lstStyle>
            <a:lvl1pPr marL="215900" marR="0" lvl="0" indent="-215900" algn="l" rtl="0">
              <a:spcBef>
                <a:spcPts val="0"/>
              </a:spcBef>
              <a:spcAft>
                <a:spcPts val="800"/>
              </a:spcAft>
              <a:buClr>
                <a:schemeClr val="lt1"/>
              </a:buClr>
              <a:buFont typeface="Arial"/>
              <a:buNone/>
              <a:defRPr sz="21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7" name="Shape 167"/>
          <p:cNvSpPr txBox="1">
            <a:spLocks noGrp="1"/>
          </p:cNvSpPr>
          <p:nvPr>
            <p:ph type="body" idx="2"/>
          </p:nvPr>
        </p:nvSpPr>
        <p:spPr>
          <a:xfrm>
            <a:off x="514350" y="3257550"/>
            <a:ext cx="7598571" cy="1085850"/>
          </a:xfrm>
          <a:prstGeom prst="rect">
            <a:avLst/>
          </a:prstGeom>
          <a:noFill/>
          <a:ln>
            <a:noFill/>
          </a:ln>
        </p:spPr>
        <p:txBody>
          <a:bodyPr lIns="68575" tIns="68575" rIns="68575" bIns="68575" anchor="t" anchorCtr="0"/>
          <a:lstStyle>
            <a:lvl1pPr marL="0" marR="0" lvl="0"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1pPr>
            <a:lvl2pPr marL="342900" marR="0" lvl="1" indent="0" algn="l" rtl="0">
              <a:spcBef>
                <a:spcPts val="0"/>
              </a:spcBef>
              <a:spcAft>
                <a:spcPts val="800"/>
              </a:spcAft>
              <a:buClr>
                <a:schemeClr val="lt1"/>
              </a:buClr>
              <a:buFont typeface="Arial"/>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800"/>
              </a:spcAft>
              <a:buClr>
                <a:schemeClr val="lt1"/>
              </a:buClr>
              <a:buFont typeface="Arial"/>
              <a:buNone/>
              <a:defRPr sz="1200" b="0" i="0" u="none" strike="noStrike" cap="none">
                <a:solidFill>
                  <a:schemeClr val="lt1"/>
                </a:solidFill>
                <a:latin typeface="Calibri"/>
                <a:ea typeface="Calibri"/>
                <a:cs typeface="Calibri"/>
                <a:sym typeface="Calibri"/>
              </a:defRPr>
            </a:lvl3pPr>
            <a:lvl4pPr marL="1028700" marR="0" lvl="3"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4pPr>
            <a:lvl5pPr marL="1371600" marR="0" lvl="4"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5pPr>
            <a:lvl6pPr marL="1714500" marR="0" lvl="5"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6pPr>
            <a:lvl7pPr marL="2057400" marR="0" lvl="6"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7pPr>
            <a:lvl8pPr marL="2400300" marR="0" lvl="7"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8pPr>
            <a:lvl9pPr marL="2743200" marR="0" lvl="8" indent="0" algn="l" rtl="0">
              <a:spcBef>
                <a:spcPts val="0"/>
              </a:spcBef>
              <a:spcAft>
                <a:spcPts val="800"/>
              </a:spcAft>
              <a:buClr>
                <a:schemeClr val="lt1"/>
              </a:buClr>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1"/>
        <p:cNvGrpSpPr/>
        <p:nvPr/>
      </p:nvGrpSpPr>
      <p:grpSpPr>
        <a:xfrm>
          <a:off x="0" y="0"/>
          <a:ext cx="0" cy="0"/>
          <a:chOff x="0" y="0"/>
          <a:chExt cx="0" cy="0"/>
        </a:xfrm>
      </p:grpSpPr>
      <p:pic>
        <p:nvPicPr>
          <p:cNvPr id="172" name="Shape 172"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73" name="Shape 173"/>
          <p:cNvSpPr txBox="1">
            <a:spLocks noGrp="1"/>
          </p:cNvSpPr>
          <p:nvPr>
            <p:ph type="body" idx="1"/>
          </p:nvPr>
        </p:nvSpPr>
        <p:spPr>
          <a:xfrm rot="5400000">
            <a:off x="2945210" y="-824309"/>
            <a:ext cx="2736849" cy="7598568"/>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74" name="Shape 174"/>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
        <p:nvSpPr>
          <p:cNvPr id="177" name="Shape 177"/>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8"/>
        <p:cNvGrpSpPr/>
        <p:nvPr/>
      </p:nvGrpSpPr>
      <p:grpSpPr>
        <a:xfrm>
          <a:off x="0" y="0"/>
          <a:ext cx="0" cy="0"/>
          <a:chOff x="0" y="0"/>
          <a:chExt cx="0" cy="0"/>
        </a:xfrm>
      </p:grpSpPr>
      <p:pic>
        <p:nvPicPr>
          <p:cNvPr id="179" name="Shape 179" descr="Celestia-R1---OverlayContentHD.png"/>
          <p:cNvPicPr preferRelativeResize="0"/>
          <p:nvPr/>
        </p:nvPicPr>
        <p:blipFill rotWithShape="1">
          <a:blip r:embed="rId2">
            <a:alphaModFix/>
          </a:blip>
          <a:srcRect/>
          <a:stretch/>
        </p:blipFill>
        <p:spPr>
          <a:xfrm>
            <a:off x="0" y="0"/>
            <a:ext cx="9141618" cy="5142160"/>
          </a:xfrm>
          <a:prstGeom prst="rect">
            <a:avLst/>
          </a:prstGeom>
          <a:noFill/>
          <a:ln>
            <a:noFill/>
          </a:ln>
        </p:spPr>
      </p:pic>
      <p:sp>
        <p:nvSpPr>
          <p:cNvPr id="180" name="Shape 180"/>
          <p:cNvSpPr txBox="1">
            <a:spLocks noGrp="1"/>
          </p:cNvSpPr>
          <p:nvPr>
            <p:ph type="title"/>
          </p:nvPr>
        </p:nvSpPr>
        <p:spPr>
          <a:xfrm rot="5400000">
            <a:off x="5360363" y="1590842"/>
            <a:ext cx="3886200" cy="1618914"/>
          </a:xfrm>
          <a:prstGeom prst="rect">
            <a:avLst/>
          </a:prstGeom>
          <a:noFill/>
          <a:ln>
            <a:noFill/>
          </a:ln>
        </p:spPr>
        <p:txBody>
          <a:bodyPr lIns="68575" tIns="68575" rIns="68575" bIns="68575" anchor="ctr" anchorCtr="0"/>
          <a:lstStyle>
            <a:lvl1pPr marL="0" marR="0" lvl="0" indent="0" algn="l" rtl="0">
              <a:spcBef>
                <a:spcPts val="0"/>
              </a:spcBef>
              <a:buClr>
                <a:schemeClr val="lt1"/>
              </a:buClr>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None/>
              <a:defRPr sz="1400" b="0" i="0" u="none" strike="noStrike" cap="none">
                <a:solidFill>
                  <a:schemeClr val="lt2"/>
                </a:solidFill>
              </a:defRPr>
            </a:lvl2pPr>
            <a:lvl3pPr marL="0" marR="0" lvl="2" indent="0" algn="l" rtl="0">
              <a:spcBef>
                <a:spcPts val="0"/>
              </a:spcBef>
              <a:buNone/>
              <a:defRPr sz="1400" b="0" i="0" u="none" strike="noStrike" cap="none">
                <a:solidFill>
                  <a:schemeClr val="lt2"/>
                </a:solidFill>
              </a:defRPr>
            </a:lvl3pPr>
            <a:lvl4pPr marL="0" marR="0" lvl="3" indent="0" algn="l" rtl="0">
              <a:spcBef>
                <a:spcPts val="0"/>
              </a:spcBef>
              <a:buNone/>
              <a:defRPr sz="1400" b="0" i="0" u="none" strike="noStrike" cap="none">
                <a:solidFill>
                  <a:schemeClr val="lt2"/>
                </a:solidFill>
              </a:defRPr>
            </a:lvl4pPr>
            <a:lvl5pPr marL="0" marR="0" lvl="4" indent="0" algn="l" rtl="0">
              <a:spcBef>
                <a:spcPts val="0"/>
              </a:spcBef>
              <a:buNone/>
              <a:defRPr sz="1400" b="0" i="0" u="none" strike="noStrike" cap="none">
                <a:solidFill>
                  <a:schemeClr val="lt2"/>
                </a:solidFill>
              </a:defRPr>
            </a:lvl5pPr>
            <a:lvl6pPr marL="0" marR="0" lvl="5" indent="0" algn="l" rtl="0">
              <a:spcBef>
                <a:spcPts val="0"/>
              </a:spcBef>
              <a:buNone/>
              <a:defRPr sz="1400" b="0" i="0" u="none" strike="noStrike" cap="none">
                <a:solidFill>
                  <a:schemeClr val="lt2"/>
                </a:solidFill>
              </a:defRPr>
            </a:lvl6pPr>
            <a:lvl7pPr marL="0" marR="0" lvl="6" indent="0" algn="l" rtl="0">
              <a:spcBef>
                <a:spcPts val="0"/>
              </a:spcBef>
              <a:buNone/>
              <a:defRPr sz="1400" b="0" i="0" u="none" strike="noStrike" cap="none">
                <a:solidFill>
                  <a:schemeClr val="lt2"/>
                </a:solidFill>
              </a:defRPr>
            </a:lvl7pPr>
            <a:lvl8pPr marL="0" marR="0" lvl="7" indent="0" algn="l" rtl="0">
              <a:spcBef>
                <a:spcPts val="0"/>
              </a:spcBef>
              <a:buNone/>
              <a:defRPr sz="1400" b="0" i="0" u="none" strike="noStrike" cap="none">
                <a:solidFill>
                  <a:schemeClr val="lt2"/>
                </a:solidFill>
              </a:defRPr>
            </a:lvl8pPr>
            <a:lvl9pPr marL="0" marR="0" lvl="8" indent="0" algn="l" rtl="0">
              <a:spcBef>
                <a:spcPts val="0"/>
              </a:spcBef>
              <a:buNone/>
              <a:defRPr sz="1400" b="0" i="0" u="none" strike="noStrike" cap="none">
                <a:solidFill>
                  <a:schemeClr val="lt2"/>
                </a:solidFill>
              </a:defRPr>
            </a:lvl9pPr>
          </a:lstStyle>
          <a:p>
            <a:endParaRPr/>
          </a:p>
        </p:txBody>
      </p:sp>
      <p:sp>
        <p:nvSpPr>
          <p:cNvPr id="181" name="Shape 181"/>
          <p:cNvSpPr txBox="1">
            <a:spLocks noGrp="1"/>
          </p:cNvSpPr>
          <p:nvPr>
            <p:ph type="body" idx="1"/>
          </p:nvPr>
        </p:nvSpPr>
        <p:spPr>
          <a:xfrm rot="5400000">
            <a:off x="1508293" y="-536743"/>
            <a:ext cx="3886200" cy="5874087"/>
          </a:xfrm>
          <a:prstGeom prst="rect">
            <a:avLst/>
          </a:prstGeom>
          <a:noFill/>
          <a:ln>
            <a:noFill/>
          </a:ln>
        </p:spPr>
        <p:txBody>
          <a:bodyPr lIns="68575" tIns="68575" rIns="68575" bIns="68575" anchor="t"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82" name="Shape 182"/>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3" name="Shape 183"/>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None/>
              <a:defRPr sz="800" b="0" i="0">
                <a:solidFill>
                  <a:schemeClr val="lt1"/>
                </a:solidFill>
                <a:latin typeface="Calibri"/>
                <a:ea typeface="Calibri"/>
                <a:cs typeface="Calibri"/>
                <a:sym typeface="Calibri"/>
              </a:defRPr>
            </a:lvl1pPr>
            <a:lvl2pPr marL="342900" marR="0" lvl="1" indent="0" algn="l" rtl="0">
              <a:spcBef>
                <a:spcPts val="0"/>
              </a:spcBef>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None/>
              <a:defRPr sz="1400" b="0" i="0" u="none" strike="noStrike" cap="none">
                <a:solidFill>
                  <a:schemeClr val="lt1"/>
                </a:solidFill>
                <a:latin typeface="Calibri"/>
                <a:ea typeface="Calibri"/>
                <a:cs typeface="Calibri"/>
                <a:sym typeface="Calibri"/>
              </a:defRPr>
            </a:lvl9pPr>
          </a:lstStyle>
          <a:p>
            <a:endParaRPr/>
          </a:p>
        </p:txBody>
      </p:sp>
      <p:sp>
        <p:nvSpPr>
          <p:cNvPr id="184" name="Shape 184"/>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a:solidFill>
                  <a:schemeClr val="lt1"/>
                </a:solidFill>
                <a:latin typeface="Calibri"/>
                <a:ea typeface="Calibri"/>
                <a:cs typeface="Calibri"/>
                <a:sym typeface="Calibri"/>
              </a:rPr>
              <a:t>‹#›</a:t>
            </a:fld>
            <a:endParaRPr lang="es" sz="800" b="0" i="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s"/>
              <a:t>‹#›</a:t>
            </a:fld>
            <a:endParaRPr lang="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s" sz="1000">
                <a:solidFill>
                  <a:schemeClr val="dk2"/>
                </a:solidFill>
              </a:rPr>
              <a:t>‹#›</a:t>
            </a:fld>
            <a:endParaRPr lang="es"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514350" y="457200"/>
            <a:ext cx="7598568" cy="1092200"/>
          </a:xfrm>
          <a:prstGeom prst="rect">
            <a:avLst/>
          </a:prstGeom>
          <a:noFill/>
          <a:ln>
            <a:noFill/>
          </a:ln>
        </p:spPr>
        <p:txBody>
          <a:bodyPr lIns="68575" tIns="68575" rIns="68575" bIns="68575" anchor="ctr" anchorCtr="0"/>
          <a:lstStyle>
            <a:lvl1pPr marL="0" marR="0" lvl="0" indent="0" algn="l" rtl="0">
              <a:spcBef>
                <a:spcPts val="0"/>
              </a:spcBef>
              <a:buClr>
                <a:schemeClr val="lt1"/>
              </a:buClr>
              <a:buSzPct val="4074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buSzPct val="78571"/>
              <a:buNone/>
              <a:defRPr sz="1400" b="0" i="0" u="none" strike="noStrike" cap="none">
                <a:solidFill>
                  <a:schemeClr val="lt2"/>
                </a:solidFill>
              </a:defRPr>
            </a:lvl2pPr>
            <a:lvl3pPr marL="0" marR="0" lvl="2" indent="0" algn="l" rtl="0">
              <a:spcBef>
                <a:spcPts val="0"/>
              </a:spcBef>
              <a:buSzPct val="78571"/>
              <a:buNone/>
              <a:defRPr sz="1400" b="0" i="0" u="none" strike="noStrike" cap="none">
                <a:solidFill>
                  <a:schemeClr val="lt2"/>
                </a:solidFill>
              </a:defRPr>
            </a:lvl3pPr>
            <a:lvl4pPr marL="0" marR="0" lvl="3" indent="0" algn="l" rtl="0">
              <a:spcBef>
                <a:spcPts val="0"/>
              </a:spcBef>
              <a:buSzPct val="78571"/>
              <a:buNone/>
              <a:defRPr sz="1400" b="0" i="0" u="none" strike="noStrike" cap="none">
                <a:solidFill>
                  <a:schemeClr val="lt2"/>
                </a:solidFill>
              </a:defRPr>
            </a:lvl4pPr>
            <a:lvl5pPr marL="0" marR="0" lvl="4" indent="0" algn="l" rtl="0">
              <a:spcBef>
                <a:spcPts val="0"/>
              </a:spcBef>
              <a:buSzPct val="78571"/>
              <a:buNone/>
              <a:defRPr sz="1400" b="0" i="0" u="none" strike="noStrike" cap="none">
                <a:solidFill>
                  <a:schemeClr val="lt2"/>
                </a:solidFill>
              </a:defRPr>
            </a:lvl5pPr>
            <a:lvl6pPr marL="0" marR="0" lvl="5" indent="0" algn="l" rtl="0">
              <a:spcBef>
                <a:spcPts val="0"/>
              </a:spcBef>
              <a:buSzPct val="78571"/>
              <a:buNone/>
              <a:defRPr sz="1400" b="0" i="0" u="none" strike="noStrike" cap="none">
                <a:solidFill>
                  <a:schemeClr val="lt2"/>
                </a:solidFill>
              </a:defRPr>
            </a:lvl6pPr>
            <a:lvl7pPr marL="0" marR="0" lvl="6" indent="0" algn="l" rtl="0">
              <a:spcBef>
                <a:spcPts val="0"/>
              </a:spcBef>
              <a:buSzPct val="78571"/>
              <a:buNone/>
              <a:defRPr sz="1400" b="0" i="0" u="none" strike="noStrike" cap="none">
                <a:solidFill>
                  <a:schemeClr val="lt2"/>
                </a:solidFill>
              </a:defRPr>
            </a:lvl7pPr>
            <a:lvl8pPr marL="0" marR="0" lvl="7" indent="0" algn="l" rtl="0">
              <a:spcBef>
                <a:spcPts val="0"/>
              </a:spcBef>
              <a:buSzPct val="78571"/>
              <a:buNone/>
              <a:defRPr sz="1400" b="0" i="0" u="none" strike="noStrike" cap="none">
                <a:solidFill>
                  <a:schemeClr val="lt2"/>
                </a:solidFill>
              </a:defRPr>
            </a:lvl8pPr>
            <a:lvl9pPr marL="0" marR="0" lvl="8" indent="0" algn="l" rtl="0">
              <a:spcBef>
                <a:spcPts val="0"/>
              </a:spcBef>
              <a:buSzPct val="78571"/>
              <a:buNone/>
              <a:defRPr sz="1400" b="0" i="0" u="none" strike="noStrike" cap="none">
                <a:solidFill>
                  <a:schemeClr val="lt2"/>
                </a:solidFill>
              </a:defRPr>
            </a:lvl9pPr>
          </a:lstStyle>
          <a:p>
            <a:endParaRPr/>
          </a:p>
        </p:txBody>
      </p:sp>
      <p:sp>
        <p:nvSpPr>
          <p:cNvPr id="52" name="Shape 52"/>
          <p:cNvSpPr txBox="1">
            <a:spLocks noGrp="1"/>
          </p:cNvSpPr>
          <p:nvPr>
            <p:ph type="body" idx="1"/>
          </p:nvPr>
        </p:nvSpPr>
        <p:spPr>
          <a:xfrm>
            <a:off x="514350" y="1606550"/>
            <a:ext cx="7598568" cy="2736849"/>
          </a:xfrm>
          <a:prstGeom prst="rect">
            <a:avLst/>
          </a:prstGeom>
          <a:noFill/>
          <a:ln>
            <a:noFill/>
          </a:ln>
        </p:spPr>
        <p:txBody>
          <a:bodyPr lIns="68575" tIns="68575" rIns="68575" bIns="68575" anchor="ctr" anchorCtr="0"/>
          <a:lstStyle>
            <a:lvl1pPr marL="215900" marR="0" lvl="0" indent="-127000" algn="l" rtl="0">
              <a:spcBef>
                <a:spcPts val="0"/>
              </a:spcBef>
              <a:spcAft>
                <a:spcPts val="800"/>
              </a:spcAft>
              <a:buClr>
                <a:schemeClr val="lt1"/>
              </a:buClr>
              <a:buSzPct val="100000"/>
              <a:buFont typeface="Arial"/>
              <a:buChar char="•"/>
              <a:defRPr sz="1400" b="0" i="0" u="none" strike="noStrike" cap="none">
                <a:solidFill>
                  <a:schemeClr val="lt1"/>
                </a:solidFill>
                <a:latin typeface="Calibri"/>
                <a:ea typeface="Calibri"/>
                <a:cs typeface="Calibri"/>
                <a:sym typeface="Calibri"/>
              </a:defRPr>
            </a:lvl1pPr>
            <a:lvl2pPr marL="558800" marR="0" lvl="1" indent="-139700" algn="l" rtl="0">
              <a:spcBef>
                <a:spcPts val="0"/>
              </a:spcBef>
              <a:spcAft>
                <a:spcPts val="800"/>
              </a:spcAft>
              <a:buClr>
                <a:schemeClr val="lt1"/>
              </a:buClr>
              <a:buSzPct val="100000"/>
              <a:buFont typeface="Arial"/>
              <a:buChar char="•"/>
              <a:defRPr sz="1200" b="0" i="0" u="none" strike="noStrike" cap="none">
                <a:solidFill>
                  <a:schemeClr val="lt1"/>
                </a:solidFill>
                <a:latin typeface="Calibri"/>
                <a:ea typeface="Calibri"/>
                <a:cs typeface="Calibri"/>
                <a:sym typeface="Calibri"/>
              </a:defRPr>
            </a:lvl2pPr>
            <a:lvl3pPr marL="901700" marR="0" lvl="2" indent="-152400" algn="l" rtl="0">
              <a:spcBef>
                <a:spcPts val="0"/>
              </a:spcBef>
              <a:spcAft>
                <a:spcPts val="800"/>
              </a:spcAft>
              <a:buClr>
                <a:schemeClr val="lt1"/>
              </a:buClr>
              <a:buSzPct val="100000"/>
              <a:buFont typeface="Arial"/>
              <a:buChar char="•"/>
              <a:defRPr sz="1100" b="0" i="0" u="none" strike="noStrike" cap="none">
                <a:solidFill>
                  <a:schemeClr val="lt1"/>
                </a:solidFill>
                <a:latin typeface="Calibri"/>
                <a:ea typeface="Calibri"/>
                <a:cs typeface="Calibri"/>
                <a:sym typeface="Calibri"/>
              </a:defRPr>
            </a:lvl3pPr>
            <a:lvl4pPr marL="1155700" marR="0" lvl="3"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4pPr>
            <a:lvl5pPr marL="1498600" marR="0" lvl="4" indent="-635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5pPr>
            <a:lvl6pPr marL="1892300" marR="0" lvl="5"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6pPr>
            <a:lvl7pPr marL="2235200" marR="0" lvl="6"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7pPr>
            <a:lvl8pPr marL="2578100" marR="0" lvl="7"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8pPr>
            <a:lvl9pPr marL="2921000" marR="0" lvl="8" indent="-114300" algn="l" rtl="0">
              <a:spcBef>
                <a:spcPts val="0"/>
              </a:spcBef>
              <a:spcAft>
                <a:spcPts val="800"/>
              </a:spcAft>
              <a:buClr>
                <a:schemeClr val="lt1"/>
              </a:buClr>
              <a:buSzPct val="1000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442245" y="4402931"/>
            <a:ext cx="1200149" cy="283368"/>
          </a:xfrm>
          <a:prstGeom prst="rect">
            <a:avLst/>
          </a:prstGeom>
          <a:noFill/>
          <a:ln>
            <a:noFill/>
          </a:ln>
        </p:spPr>
        <p:txBody>
          <a:bodyPr lIns="68575" tIns="68575" rIns="68575" bIns="68575" anchor="ctr" anchorCtr="0"/>
          <a:lstStyle>
            <a:lvl1pPr marL="0" marR="0" lvl="0" indent="0" algn="r"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514350" y="4402931"/>
            <a:ext cx="5870743" cy="283368"/>
          </a:xfrm>
          <a:prstGeom prst="rect">
            <a:avLst/>
          </a:prstGeom>
          <a:noFill/>
          <a:ln>
            <a:noFill/>
          </a:ln>
        </p:spPr>
        <p:txBody>
          <a:bodyPr lIns="68575" tIns="68575" rIns="68575" bIns="68575" anchor="ctr" anchorCtr="0"/>
          <a:lstStyle>
            <a:lvl1pPr marL="0" marR="0" lvl="0" indent="0" algn="l" rtl="0">
              <a:spcBef>
                <a:spcPts val="0"/>
              </a:spcBef>
              <a:buSzPct val="1375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lt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7699545" y="4402931"/>
            <a:ext cx="413375" cy="283368"/>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s" sz="800" b="0" i="0" u="none" strike="noStrike" cap="none">
                <a:solidFill>
                  <a:schemeClr val="lt1"/>
                </a:solidFill>
                <a:latin typeface="Calibri"/>
                <a:ea typeface="Calibri"/>
                <a:cs typeface="Calibri"/>
                <a:sym typeface="Calibri"/>
              </a:rPr>
              <a:t>‹#›</a:t>
            </a:fld>
            <a:endParaRPr lang="es" sz="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ctrTitle"/>
          </p:nvPr>
        </p:nvSpPr>
        <p:spPr>
          <a:xfrm>
            <a:off x="2971799" y="1473200"/>
            <a:ext cx="5398294" cy="1816097"/>
          </a:xfrm>
          <a:prstGeom prst="rect">
            <a:avLst/>
          </a:prstGeom>
          <a:noFill/>
          <a:ln>
            <a:noFill/>
          </a:ln>
        </p:spPr>
        <p:txBody>
          <a:bodyPr lIns="68575" tIns="34275" rIns="68575" bIns="34275" anchor="b" anchorCtr="0">
            <a:noAutofit/>
          </a:bodyPr>
          <a:lstStyle/>
          <a:p>
            <a:pPr marL="0" marR="0" lvl="0" indent="0" algn="r" rtl="0">
              <a:spcBef>
                <a:spcPts val="0"/>
              </a:spcBef>
              <a:buClr>
                <a:schemeClr val="lt1"/>
              </a:buClr>
              <a:buSzPct val="25000"/>
              <a:buFont typeface="Calibri"/>
              <a:buNone/>
            </a:pPr>
            <a:r>
              <a:rPr lang="en-US" sz="3600" b="0" i="0" u="none" strike="noStrike" cap="none" dirty="0">
                <a:solidFill>
                  <a:schemeClr val="lt1"/>
                </a:solidFill>
                <a:latin typeface="Calibri"/>
                <a:ea typeface="Calibri"/>
                <a:cs typeface="Calibri"/>
                <a:sym typeface="Calibri"/>
              </a:rPr>
              <a:t>Hands On </a:t>
            </a:r>
            <a:r>
              <a:rPr lang="en-US" sz="3600" b="0" i="0" u="none" strike="noStrike" cap="none" dirty="0" err="1">
                <a:solidFill>
                  <a:schemeClr val="lt1"/>
                </a:solidFill>
                <a:latin typeface="Calibri"/>
                <a:ea typeface="Calibri"/>
                <a:cs typeface="Calibri"/>
                <a:sym typeface="Calibri"/>
              </a:rPr>
              <a:t>DataScience</a:t>
            </a:r>
            <a:r>
              <a:rPr lang="en-US" sz="3600" b="0" i="0" u="none" strike="noStrike" cap="none" dirty="0">
                <a:solidFill>
                  <a:schemeClr val="lt1"/>
                </a:solidFill>
                <a:latin typeface="Calibri"/>
                <a:ea typeface="Calibri"/>
                <a:cs typeface="Calibri"/>
                <a:sym typeface="Calibri"/>
              </a:rPr>
              <a:t> </a:t>
            </a:r>
            <a:endParaRPr sz="3600" b="0" i="0" u="none" strike="noStrike" cap="none" dirty="0">
              <a:solidFill>
                <a:schemeClr val="lt1"/>
              </a:solidFill>
              <a:latin typeface="Calibri"/>
              <a:ea typeface="Calibri"/>
              <a:cs typeface="Calibri"/>
              <a:sym typeface="Calibri"/>
            </a:endParaRPr>
          </a:p>
        </p:txBody>
      </p:sp>
      <p:sp>
        <p:nvSpPr>
          <p:cNvPr id="190" name="Shape 190"/>
          <p:cNvSpPr txBox="1">
            <a:spLocks noGrp="1"/>
          </p:cNvSpPr>
          <p:nvPr>
            <p:ph type="subTitle" idx="1"/>
          </p:nvPr>
        </p:nvSpPr>
        <p:spPr>
          <a:xfrm>
            <a:off x="2971799" y="3289299"/>
            <a:ext cx="5398294" cy="1054100"/>
          </a:xfrm>
          <a:prstGeom prst="rect">
            <a:avLst/>
          </a:prstGeom>
          <a:noFill/>
          <a:ln>
            <a:noFill/>
          </a:ln>
        </p:spPr>
        <p:txBody>
          <a:bodyPr lIns="68575" tIns="34275" rIns="68575" bIns="34275" anchor="t" anchorCtr="0">
            <a:noAutofit/>
          </a:bodyPr>
          <a:lstStyle/>
          <a:p>
            <a:pPr marL="0" marR="0" lvl="0" indent="0" algn="r" rtl="0">
              <a:spcBef>
                <a:spcPts val="0"/>
              </a:spcBef>
              <a:spcAft>
                <a:spcPts val="0"/>
              </a:spcAft>
              <a:buClr>
                <a:schemeClr val="lt1"/>
              </a:buClr>
              <a:buSzPct val="25000"/>
              <a:buFont typeface="Arial"/>
              <a:buNone/>
            </a:pPr>
            <a:r>
              <a:rPr lang="en-US" dirty="0"/>
              <a:t>Oriol Varela</a:t>
            </a: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22" name="Shape 222"/>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Machine learning</a:t>
            </a:r>
          </a:p>
        </p:txBody>
      </p:sp>
      <p:sp>
        <p:nvSpPr>
          <p:cNvPr id="17"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18"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19"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1"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cxnSp>
        <p:nvCxnSpPr>
          <p:cNvPr id="22"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3" name="Shape 208"/>
          <p:cNvSpPr txBox="1"/>
          <p:nvPr/>
        </p:nvSpPr>
        <p:spPr>
          <a:xfrm>
            <a:off x="7909826" y="3058977"/>
            <a:ext cx="951876"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5 questions that Data Science can answer</a:t>
            </a:r>
          </a:p>
        </p:txBody>
      </p:sp>
      <p:sp>
        <p:nvSpPr>
          <p:cNvPr id="3" name="Text Placeholder 2"/>
          <p:cNvSpPr>
            <a:spLocks noGrp="1"/>
          </p:cNvSpPr>
          <p:nvPr>
            <p:ph type="body" idx="1"/>
          </p:nvPr>
        </p:nvSpPr>
        <p:spPr/>
        <p:txBody>
          <a:bodyPr/>
          <a:lstStyle/>
          <a:p>
            <a:pPr marL="431800" indent="-342900">
              <a:buFont typeface="+mj-lt"/>
              <a:buAutoNum type="arabicPeriod"/>
            </a:pPr>
            <a:r>
              <a:rPr lang="en-US" sz="2000" dirty="0"/>
              <a:t>Is this A or B?</a:t>
            </a:r>
          </a:p>
          <a:p>
            <a:pPr marL="431800" indent="-342900">
              <a:buFont typeface="+mj-lt"/>
              <a:buAutoNum type="arabicPeriod"/>
            </a:pPr>
            <a:r>
              <a:rPr lang="en-US" sz="2000" dirty="0"/>
              <a:t>How much or how many?</a:t>
            </a:r>
          </a:p>
          <a:p>
            <a:pPr marL="431800" indent="-342900">
              <a:buFont typeface="+mj-lt"/>
              <a:buAutoNum type="arabicPeriod"/>
            </a:pPr>
            <a:r>
              <a:rPr lang="en-US" sz="2000" dirty="0"/>
              <a:t>Is this weird?</a:t>
            </a:r>
          </a:p>
          <a:p>
            <a:pPr marL="431800" indent="-342900">
              <a:buFont typeface="+mj-lt"/>
              <a:buAutoNum type="arabicPeriod"/>
            </a:pPr>
            <a:r>
              <a:rPr lang="en-US" sz="2000" dirty="0"/>
              <a:t>How is this data organized?</a:t>
            </a:r>
          </a:p>
          <a:p>
            <a:pPr marL="431800" indent="-342900">
              <a:buFont typeface="+mj-lt"/>
              <a:buAutoNum type="arabicPeriod"/>
            </a:pPr>
            <a:r>
              <a:rPr lang="en-US" sz="2000" dirty="0"/>
              <a:t>What should I do next?</a:t>
            </a:r>
          </a:p>
        </p:txBody>
      </p:sp>
    </p:spTree>
    <p:extLst>
      <p:ext uri="{BB962C8B-B14F-4D97-AF65-F5344CB8AC3E}">
        <p14:creationId xmlns:p14="http://schemas.microsoft.com/office/powerpoint/2010/main" val="3530646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Classification	</a:t>
            </a:r>
          </a:p>
        </p:txBody>
      </p:sp>
      <p:sp>
        <p:nvSpPr>
          <p:cNvPr id="3" name="Text Placeholder 2"/>
          <p:cNvSpPr>
            <a:spLocks noGrp="1"/>
          </p:cNvSpPr>
          <p:nvPr>
            <p:ph type="body" idx="1"/>
          </p:nvPr>
        </p:nvSpPr>
        <p:spPr/>
        <p:txBody>
          <a:bodyPr/>
          <a:lstStyle/>
          <a:p>
            <a:r>
              <a:rPr lang="en-US" dirty="0"/>
              <a:t>Looks at previous data and classifies unknown data into the most likely group.</a:t>
            </a:r>
          </a:p>
          <a:p>
            <a:r>
              <a:rPr lang="en-US" dirty="0"/>
              <a:t>Examples: </a:t>
            </a:r>
          </a:p>
          <a:p>
            <a:pPr lvl="1"/>
            <a:r>
              <a:rPr lang="en-US" dirty="0"/>
              <a:t>Is this production line going to break? (Yes/No)</a:t>
            </a:r>
          </a:p>
          <a:p>
            <a:pPr lvl="1"/>
            <a:r>
              <a:rPr lang="en-US" dirty="0"/>
              <a:t>What bring more customers, 5% discount card or $10 discount bonus. (Group A or B)</a:t>
            </a:r>
          </a:p>
          <a:p>
            <a:pPr marL="419100" lvl="1" indent="0">
              <a:buNone/>
            </a:pPr>
            <a:endParaRPr lang="en-US" dirty="0"/>
          </a:p>
          <a:p>
            <a:r>
              <a:rPr lang="en-US" dirty="0"/>
              <a:t>Also Multiclass classification, more than 2 possible groups to be classified. Is this A or B or C or D… Can be up to thousands/millions</a:t>
            </a:r>
          </a:p>
          <a:p>
            <a:pPr marL="419100" lvl="1" indent="0">
              <a:buNone/>
            </a:pPr>
            <a:r>
              <a:rPr lang="en-US" dirty="0"/>
              <a:t>			</a:t>
            </a:r>
          </a:p>
        </p:txBody>
      </p:sp>
    </p:spTree>
    <p:extLst>
      <p:ext uri="{BB962C8B-B14F-4D97-AF65-F5344CB8AC3E}">
        <p14:creationId xmlns:p14="http://schemas.microsoft.com/office/powerpoint/2010/main" val="104911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 Regression</a:t>
            </a:r>
          </a:p>
        </p:txBody>
      </p:sp>
      <p:sp>
        <p:nvSpPr>
          <p:cNvPr id="3" name="Text Placeholder 2"/>
          <p:cNvSpPr>
            <a:spLocks noGrp="1"/>
          </p:cNvSpPr>
          <p:nvPr>
            <p:ph type="body" idx="1"/>
          </p:nvPr>
        </p:nvSpPr>
        <p:spPr/>
        <p:txBody>
          <a:bodyPr/>
          <a:lstStyle/>
          <a:p>
            <a:r>
              <a:rPr lang="en-US" sz="1600" dirty="0"/>
              <a:t>Numerical predictions.</a:t>
            </a:r>
          </a:p>
          <a:p>
            <a:r>
              <a:rPr lang="en-US" sz="1600" dirty="0"/>
              <a:t>Examples: </a:t>
            </a:r>
          </a:p>
          <a:p>
            <a:pPr lvl="1"/>
            <a:r>
              <a:rPr lang="en-US" sz="1600" dirty="0"/>
              <a:t>What are my sales in the 3</a:t>
            </a:r>
            <a:r>
              <a:rPr lang="en-US" sz="1600" baseline="30000" dirty="0"/>
              <a:t>rd</a:t>
            </a:r>
            <a:r>
              <a:rPr lang="en-US" sz="1600" dirty="0"/>
              <a:t> quarter going to be? </a:t>
            </a:r>
          </a:p>
          <a:p>
            <a:pPr lvl="1"/>
            <a:r>
              <a:rPr lang="en-US" sz="1600" dirty="0"/>
              <a:t>How much can I sale my house for next year?</a:t>
            </a:r>
          </a:p>
          <a:p>
            <a:pPr lvl="1"/>
            <a:r>
              <a:rPr lang="en-US" sz="1600" dirty="0"/>
              <a:t>How many ads can I show next months?</a:t>
            </a:r>
          </a:p>
        </p:txBody>
      </p:sp>
    </p:spTree>
    <p:extLst>
      <p:ext uri="{BB962C8B-B14F-4D97-AF65-F5344CB8AC3E}">
        <p14:creationId xmlns:p14="http://schemas.microsoft.com/office/powerpoint/2010/main" val="3272163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Anomaly detection	</a:t>
            </a:r>
          </a:p>
        </p:txBody>
      </p:sp>
      <p:sp>
        <p:nvSpPr>
          <p:cNvPr id="3" name="Text Placeholder 2"/>
          <p:cNvSpPr>
            <a:spLocks noGrp="1"/>
          </p:cNvSpPr>
          <p:nvPr>
            <p:ph type="body" idx="1"/>
          </p:nvPr>
        </p:nvSpPr>
        <p:spPr/>
        <p:txBody>
          <a:bodyPr/>
          <a:lstStyle/>
          <a:p>
            <a:r>
              <a:rPr lang="en-US" sz="1600" dirty="0"/>
              <a:t>Recognizes estrange behaviors,  analyzes patterns</a:t>
            </a:r>
          </a:p>
          <a:p>
            <a:r>
              <a:rPr lang="en-US" sz="1600" dirty="0"/>
              <a:t>Example we all use. Credit cards:</a:t>
            </a:r>
          </a:p>
          <a:p>
            <a:pPr lvl="1"/>
            <a:r>
              <a:rPr lang="en-US" sz="1600" dirty="0"/>
              <a:t>Your pattern behavior is analyzed and you might get an alert if something weird is detected. For example shopping in different locations. Buying more expensive things than usual.</a:t>
            </a:r>
          </a:p>
          <a:p>
            <a:r>
              <a:rPr lang="en-US" sz="1600" dirty="0"/>
              <a:t>Preventing internet attacks, cyber security.</a:t>
            </a:r>
          </a:p>
        </p:txBody>
      </p:sp>
    </p:spTree>
    <p:extLst>
      <p:ext uri="{BB962C8B-B14F-4D97-AF65-F5344CB8AC3E}">
        <p14:creationId xmlns:p14="http://schemas.microsoft.com/office/powerpoint/2010/main" val="184181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Clustering </a:t>
            </a:r>
          </a:p>
        </p:txBody>
      </p:sp>
      <p:sp>
        <p:nvSpPr>
          <p:cNvPr id="3" name="Text Placeholder 2"/>
          <p:cNvSpPr>
            <a:spLocks noGrp="1"/>
          </p:cNvSpPr>
          <p:nvPr>
            <p:ph type="body" idx="1"/>
          </p:nvPr>
        </p:nvSpPr>
        <p:spPr/>
        <p:txBody>
          <a:bodyPr/>
          <a:lstStyle/>
          <a:p>
            <a:r>
              <a:rPr lang="en-US" sz="1600" dirty="0"/>
              <a:t>You don’t have previous information about the data. Want to get insight from it.</a:t>
            </a:r>
          </a:p>
          <a:p>
            <a:r>
              <a:rPr lang="en-US" sz="1600" dirty="0"/>
              <a:t>Separates data in similar groups (clusters). For easier interpretation. </a:t>
            </a:r>
          </a:p>
          <a:p>
            <a:r>
              <a:rPr lang="en-US" sz="1600" dirty="0"/>
              <a:t>Extract rules from it. People who bought product A are also likely to buy product B</a:t>
            </a:r>
          </a:p>
          <a:p>
            <a:r>
              <a:rPr lang="en-US" sz="1600" dirty="0"/>
              <a:t>Examples:</a:t>
            </a:r>
          </a:p>
          <a:p>
            <a:pPr lvl="1"/>
            <a:r>
              <a:rPr lang="en-US" sz="1600" dirty="0"/>
              <a:t>Which viewers like the same type of movies?</a:t>
            </a:r>
          </a:p>
          <a:p>
            <a:pPr lvl="1"/>
            <a:r>
              <a:rPr lang="en-US" sz="1600" dirty="0"/>
              <a:t>Which printers/ smartphones/whatever fail in the same way</a:t>
            </a:r>
          </a:p>
          <a:p>
            <a:pPr lvl="1"/>
            <a:endParaRPr lang="en-US" sz="1600" dirty="0"/>
          </a:p>
          <a:p>
            <a:r>
              <a:rPr lang="en-US" sz="1600" dirty="0"/>
              <a:t>If you understand how your data is organized you can better make predictions, classifications and extract useful information from it.</a:t>
            </a:r>
          </a:p>
        </p:txBody>
      </p:sp>
    </p:spTree>
    <p:extLst>
      <p:ext uri="{BB962C8B-B14F-4D97-AF65-F5344CB8AC3E}">
        <p14:creationId xmlns:p14="http://schemas.microsoft.com/office/powerpoint/2010/main" val="413034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a:stretch/>
        </p:blipFill>
        <p:spPr>
          <a:xfrm>
            <a:off x="0" y="-4774"/>
            <a:ext cx="9143999" cy="5148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Reinforcement learning</a:t>
            </a:r>
          </a:p>
        </p:txBody>
      </p:sp>
      <p:sp>
        <p:nvSpPr>
          <p:cNvPr id="3" name="Text Placeholder 2"/>
          <p:cNvSpPr>
            <a:spLocks noGrp="1"/>
          </p:cNvSpPr>
          <p:nvPr>
            <p:ph type="body" idx="1"/>
          </p:nvPr>
        </p:nvSpPr>
        <p:spPr/>
        <p:txBody>
          <a:bodyPr/>
          <a:lstStyle/>
          <a:p>
            <a:r>
              <a:rPr lang="en-US" sz="1600" dirty="0"/>
              <a:t>Inspired on behaviorist psychology. </a:t>
            </a:r>
          </a:p>
          <a:p>
            <a:r>
              <a:rPr lang="en-US" sz="1600" dirty="0"/>
              <a:t>Learn from outcomes to decide for the next action.</a:t>
            </a:r>
          </a:p>
          <a:p>
            <a:r>
              <a:rPr lang="en-US" sz="1600" dirty="0"/>
              <a:t>Examples:</a:t>
            </a:r>
          </a:p>
          <a:p>
            <a:pPr lvl="1"/>
            <a:r>
              <a:rPr lang="en-US" sz="1600" dirty="0"/>
              <a:t>Self driving car. Keep accelerating or brake?</a:t>
            </a:r>
          </a:p>
          <a:p>
            <a:pPr lvl="1"/>
            <a:r>
              <a:rPr lang="en-US" sz="1600" dirty="0"/>
              <a:t>Vacuum robot: Keep vacuum? Stop? Go charge?</a:t>
            </a:r>
          </a:p>
          <a:p>
            <a:endParaRPr lang="en-US" dirty="0"/>
          </a:p>
        </p:txBody>
      </p:sp>
    </p:spTree>
    <p:extLst>
      <p:ext uri="{BB962C8B-B14F-4D97-AF65-F5344CB8AC3E}">
        <p14:creationId xmlns:p14="http://schemas.microsoft.com/office/powerpoint/2010/main" val="212374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endParaRPr/>
          </a:p>
        </p:txBody>
      </p:sp>
      <p:sp>
        <p:nvSpPr>
          <p:cNvPr id="255" name="Shape 255"/>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56" name="Shape 256" descr="ml_map.pn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a:t>To the code!</a:t>
            </a:r>
          </a:p>
        </p:txBody>
      </p:sp>
      <p:sp>
        <p:nvSpPr>
          <p:cNvPr id="262" name="Shape 262"/>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lvl="0">
              <a:spcBef>
                <a:spcPts val="0"/>
              </a:spcBef>
              <a:buNone/>
            </a:pPr>
            <a:endParaRPr/>
          </a:p>
        </p:txBody>
      </p:sp>
      <p:pic>
        <p:nvPicPr>
          <p:cNvPr id="263" name="Shape 263" descr="matrix_style_by_he4rty-d39qszq.jpg"/>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514350" y="457200"/>
            <a:ext cx="7598700" cy="1092300"/>
          </a:xfrm>
          <a:prstGeom prst="rect">
            <a:avLst/>
          </a:prstGeom>
        </p:spPr>
        <p:txBody>
          <a:bodyPr lIns="68575" tIns="68575" rIns="68575" bIns="68575" anchor="ctr" anchorCtr="0">
            <a:noAutofit/>
          </a:bodyPr>
          <a:lstStyle/>
          <a:p>
            <a:pPr lvl="0">
              <a:spcBef>
                <a:spcPts val="0"/>
              </a:spcBef>
              <a:buNone/>
            </a:pPr>
            <a:r>
              <a:rPr lang="es" sz="6000" dirty="0"/>
              <a:t>Index</a:t>
            </a:r>
            <a:r>
              <a:rPr lang="es" dirty="0"/>
              <a:t>	</a:t>
            </a:r>
          </a:p>
        </p:txBody>
      </p:sp>
      <p:sp>
        <p:nvSpPr>
          <p:cNvPr id="196" name="Shape 196"/>
          <p:cNvSpPr txBox="1">
            <a:spLocks noGrp="1"/>
          </p:cNvSpPr>
          <p:nvPr>
            <p:ph type="body" idx="1"/>
          </p:nvPr>
        </p:nvSpPr>
        <p:spPr>
          <a:xfrm>
            <a:off x="514350" y="1606550"/>
            <a:ext cx="7598700" cy="2736900"/>
          </a:xfrm>
          <a:prstGeom prst="rect">
            <a:avLst/>
          </a:prstGeom>
        </p:spPr>
        <p:txBody>
          <a:bodyPr lIns="68575" tIns="68575" rIns="68575" bIns="68575" anchor="ctr" anchorCtr="0">
            <a:noAutofit/>
          </a:bodyPr>
          <a:lstStyle/>
          <a:p>
            <a:pPr marL="457200" lvl="0" indent="-457200" rtl="0">
              <a:spcBef>
                <a:spcPts val="0"/>
              </a:spcBef>
              <a:buSzPct val="100000"/>
              <a:buAutoNum type="arabicPeriod"/>
            </a:pPr>
            <a:r>
              <a:rPr lang="es" sz="3600" dirty="0"/>
              <a:t>What is Data Science?</a:t>
            </a:r>
          </a:p>
          <a:p>
            <a:pPr marL="457200" indent="-457200">
              <a:buFont typeface="Arial"/>
              <a:buAutoNum type="arabicPeriod"/>
            </a:pPr>
            <a:r>
              <a:rPr lang="es" sz="3600" dirty="0"/>
              <a:t>Machine learning introduction</a:t>
            </a:r>
          </a:p>
          <a:p>
            <a:pPr marL="457200" lvl="0" indent="-457200">
              <a:spcBef>
                <a:spcPts val="0"/>
              </a:spcBef>
              <a:buSzPct val="100000"/>
              <a:buAutoNum type="arabicPeriod"/>
            </a:pPr>
            <a:r>
              <a:rPr lang="es" sz="3600" dirty="0"/>
              <a:t>Hands on coding</a:t>
            </a:r>
          </a:p>
          <a:p>
            <a:pPr marL="457200" lvl="0" indent="-457200">
              <a:spcBef>
                <a:spcPts val="0"/>
              </a:spcBef>
              <a:buSzPct val="100000"/>
              <a:buAutoNum type="arabicPeriod"/>
            </a:pPr>
            <a:r>
              <a:rPr lang="es" sz="3600"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3" name="Text Placeholder 2"/>
          <p:cNvSpPr>
            <a:spLocks noGrp="1"/>
          </p:cNvSpPr>
          <p:nvPr>
            <p:ph type="body" idx="1"/>
          </p:nvPr>
        </p:nvSpPr>
        <p:spPr>
          <a:xfrm>
            <a:off x="514349" y="1606550"/>
            <a:ext cx="8231617" cy="2736849"/>
          </a:xfrm>
        </p:spPr>
        <p:txBody>
          <a:bodyPr/>
          <a:lstStyle/>
          <a:p>
            <a:r>
              <a:rPr lang="en-US" dirty="0"/>
              <a:t>The model overperforms with the trained data but when getting into unknown data the results are lower than expected.</a:t>
            </a:r>
          </a:p>
        </p:txBody>
      </p:sp>
    </p:spTree>
    <p:extLst>
      <p:ext uri="{BB962C8B-B14F-4D97-AF65-F5344CB8AC3E}">
        <p14:creationId xmlns:p14="http://schemas.microsoft.com/office/powerpoint/2010/main" val="280238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 Fold Cross Validation</a:t>
            </a:r>
          </a:p>
        </p:txBody>
      </p:sp>
      <p:sp>
        <p:nvSpPr>
          <p:cNvPr id="3" name="Text Placeholder 2"/>
          <p:cNvSpPr>
            <a:spLocks noGrp="1"/>
          </p:cNvSpPr>
          <p:nvPr>
            <p:ph type="body" idx="1"/>
          </p:nvPr>
        </p:nvSpPr>
        <p:spPr>
          <a:xfrm>
            <a:off x="514350" y="1323192"/>
            <a:ext cx="7598568" cy="3020208"/>
          </a:xfrm>
        </p:spPr>
        <p:txBody>
          <a:bodyPr/>
          <a:lstStyle/>
          <a:p>
            <a:r>
              <a:rPr lang="en-US" dirty="0"/>
              <a:t>splitting the full dataset into k equal length partitions,</a:t>
            </a:r>
          </a:p>
          <a:p>
            <a:r>
              <a:rPr lang="en-US" dirty="0"/>
              <a:t>selecting k-1 partitions as the training set and</a:t>
            </a:r>
          </a:p>
          <a:p>
            <a:r>
              <a:rPr lang="en-US" dirty="0"/>
              <a:t>selecting the remaining partition as the test set</a:t>
            </a:r>
          </a:p>
          <a:p>
            <a:r>
              <a:rPr lang="en-US" dirty="0"/>
              <a:t>training the model on the training set,</a:t>
            </a:r>
          </a:p>
          <a:p>
            <a:r>
              <a:rPr lang="en-US" dirty="0"/>
              <a:t>using the trained model to predict labels on the test set,</a:t>
            </a:r>
          </a:p>
          <a:p>
            <a:r>
              <a:rPr lang="en-US" dirty="0"/>
              <a:t>computing an error metric (e.g. simple accuracy) and setting aside the value for later,</a:t>
            </a:r>
          </a:p>
          <a:p>
            <a:r>
              <a:rPr lang="en-US" dirty="0"/>
              <a:t>repeating all of the above steps k-1 times, until each partition has been used as the test set for an iteration,</a:t>
            </a:r>
          </a:p>
          <a:p>
            <a:r>
              <a:rPr lang="en-US" dirty="0"/>
              <a:t>calculating the mean of the k error values.</a:t>
            </a:r>
          </a:p>
        </p:txBody>
      </p:sp>
    </p:spTree>
    <p:extLst>
      <p:ext uri="{BB962C8B-B14F-4D97-AF65-F5344CB8AC3E}">
        <p14:creationId xmlns:p14="http://schemas.microsoft.com/office/powerpoint/2010/main" val="382327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 Fold Cross Validation</a:t>
            </a:r>
          </a:p>
        </p:txBody>
      </p:sp>
      <p:pic>
        <p:nvPicPr>
          <p:cNvPr id="4" name="Picture 3"/>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929760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82" name="Shape 282" descr="figure_1-1.png"/>
          <p:cNvPicPr preferRelativeResize="0"/>
          <p:nvPr/>
        </p:nvPicPr>
        <p:blipFill>
          <a:blip r:embed="rId3">
            <a:alphaModFix/>
          </a:blip>
          <a:stretch>
            <a:fillRect/>
          </a:stretch>
        </p:blipFill>
        <p:spPr>
          <a:xfrm>
            <a:off x="10137" y="0"/>
            <a:ext cx="9123726" cy="5143500"/>
          </a:xfrm>
          <a:prstGeom prst="rect">
            <a:avLst/>
          </a:prstGeom>
          <a:noFill/>
          <a:ln>
            <a:noFill/>
          </a:ln>
        </p:spPr>
      </p:pic>
      <p:pic>
        <p:nvPicPr>
          <p:cNvPr id="2" name="Picture 1"/>
          <p:cNvPicPr>
            <a:picLocks noChangeAspect="1"/>
          </p:cNvPicPr>
          <p:nvPr/>
        </p:nvPicPr>
        <p:blipFill>
          <a:blip r:embed="rId4"/>
          <a:stretch>
            <a:fillRect/>
          </a:stretch>
        </p:blipFill>
        <p:spPr>
          <a:xfrm>
            <a:off x="10137" y="0"/>
            <a:ext cx="9123726"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pic>
        <p:nvPicPr>
          <p:cNvPr id="276" name="Shape 276" descr="figure_1.png"/>
          <p:cNvPicPr preferRelativeResize="0"/>
          <p:nvPr/>
        </p:nvPicPr>
        <p:blipFill>
          <a:blip r:embed="rId3">
            <a:alphaModFix/>
          </a:blip>
          <a:stretch>
            <a:fillRect/>
          </a:stretch>
        </p:blipFill>
        <p:spPr>
          <a:xfrm>
            <a:off x="10137" y="0"/>
            <a:ext cx="9123726" cy="5143500"/>
          </a:xfrm>
          <a:prstGeom prst="rect">
            <a:avLst/>
          </a:prstGeom>
          <a:noFill/>
          <a:ln>
            <a:noFill/>
          </a:ln>
        </p:spPr>
      </p:pic>
      <p:pic>
        <p:nvPicPr>
          <p:cNvPr id="3" name="Picture 2"/>
          <p:cNvPicPr>
            <a:picLocks noChangeAspect="1"/>
          </p:cNvPicPr>
          <p:nvPr/>
        </p:nvPicPr>
        <p:blipFill>
          <a:blip r:embed="rId4"/>
          <a:stretch>
            <a:fillRect/>
          </a:stretch>
        </p:blipFill>
        <p:spPr>
          <a:xfrm>
            <a:off x="10137" y="0"/>
            <a:ext cx="9133863"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a:spcBef>
                <a:spcPts val="0"/>
              </a:spcBef>
              <a:buNone/>
            </a:pPr>
            <a:r>
              <a:rPr lang="es"/>
              <a:t>Logistic Regression	</a:t>
            </a:r>
          </a:p>
        </p:txBody>
      </p:sp>
      <p:pic>
        <p:nvPicPr>
          <p:cNvPr id="269" name="Shape 269" descr="2.png"/>
          <p:cNvPicPr preferRelativeResize="0"/>
          <p:nvPr/>
        </p:nvPicPr>
        <p:blipFill>
          <a:blip r:embed="rId3">
            <a:alphaModFix/>
          </a:blip>
          <a:stretch>
            <a:fillRect/>
          </a:stretch>
        </p:blipFill>
        <p:spPr>
          <a:xfrm>
            <a:off x="2220050" y="346850"/>
            <a:ext cx="3736649" cy="1092299"/>
          </a:xfrm>
          <a:prstGeom prst="rect">
            <a:avLst/>
          </a:prstGeom>
          <a:noFill/>
          <a:ln>
            <a:noFill/>
          </a:ln>
        </p:spPr>
      </p:pic>
      <p:pic>
        <p:nvPicPr>
          <p:cNvPr id="270" name="Shape 270" descr="2000px-Logistic-curve.svg.png"/>
          <p:cNvPicPr preferRelativeResize="0"/>
          <p:nvPr/>
        </p:nvPicPr>
        <p:blipFill>
          <a:blip r:embed="rId4">
            <a:alphaModFix/>
          </a:blip>
          <a:stretch>
            <a:fillRect/>
          </a:stretch>
        </p:blipFill>
        <p:spPr>
          <a:xfrm>
            <a:off x="1664725" y="1485400"/>
            <a:ext cx="5488575" cy="36580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88" name="Shape 288"/>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If you want to more about how to model a logistic regression:</a:t>
            </a:r>
          </a:p>
          <a:p>
            <a:pPr lvl="0">
              <a:spcBef>
                <a:spcPts val="0"/>
              </a:spcBef>
              <a:buNone/>
            </a:pPr>
            <a:endParaRPr/>
          </a:p>
          <a:p>
            <a:pPr marL="457200" lvl="0" indent="-342900" rtl="0">
              <a:spcBef>
                <a:spcPts val="0"/>
              </a:spcBef>
              <a:buSzPct val="100000"/>
              <a:buChar char="●"/>
            </a:pPr>
            <a:r>
              <a:rPr lang="es" sz="1800">
                <a:solidFill>
                  <a:srgbClr val="222222"/>
                </a:solidFill>
                <a:highlight>
                  <a:srgbClr val="FFFFFF"/>
                </a:highlight>
              </a:rPr>
              <a:t>Maximum likelihood</a:t>
            </a:r>
          </a:p>
          <a:p>
            <a:pPr lvl="0" rtl="0">
              <a:spcBef>
                <a:spcPts val="0"/>
              </a:spcBef>
              <a:buNone/>
            </a:pPr>
            <a:endParaRPr sz="1800">
              <a:solidFill>
                <a:srgbClr val="222222"/>
              </a:solidFill>
              <a:highlight>
                <a:srgbClr val="FFFFFF"/>
              </a:highlight>
            </a:endParaRPr>
          </a:p>
          <a:p>
            <a:pPr marL="457200" lvl="0" indent="-342900" rtl="0">
              <a:spcBef>
                <a:spcPts val="0"/>
              </a:spcBef>
              <a:buSzPct val="100000"/>
              <a:buChar char="●"/>
            </a:pPr>
            <a:r>
              <a:rPr lang="es" sz="1800">
                <a:solidFill>
                  <a:srgbClr val="222222"/>
                </a:solidFill>
                <a:highlight>
                  <a:srgbClr val="FFFFFF"/>
                </a:highlight>
              </a:rPr>
              <a:t>Newton-Raphson Method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294" name="Shape 294"/>
          <p:cNvSpPr txBox="1"/>
          <p:nvPr/>
        </p:nvSpPr>
        <p:spPr>
          <a:xfrm>
            <a:off x="251225" y="99150"/>
            <a:ext cx="8508600" cy="4555200"/>
          </a:xfrm>
          <a:prstGeom prst="rect">
            <a:avLst/>
          </a:prstGeom>
          <a:noFill/>
          <a:ln>
            <a:noFill/>
          </a:ln>
        </p:spPr>
        <p:txBody>
          <a:bodyPr lIns="91425" tIns="91425" rIns="91425" bIns="91425" anchor="t" anchorCtr="0">
            <a:noAutofit/>
          </a:bodyPr>
          <a:lstStyle/>
          <a:p>
            <a:pPr lvl="0" algn="ctr" rtl="0">
              <a:spcBef>
                <a:spcPts val="0"/>
              </a:spcBef>
              <a:buNone/>
            </a:pPr>
            <a:r>
              <a:rPr lang="es" sz="2400"/>
              <a:t>Decision trees</a:t>
            </a:r>
          </a:p>
          <a:p>
            <a:pPr lvl="0" rtl="0">
              <a:spcBef>
                <a:spcPts val="0"/>
              </a:spcBef>
              <a:buNone/>
            </a:pPr>
            <a:endParaRPr sz="2400"/>
          </a:p>
          <a:p>
            <a:pPr lvl="0" rtl="0">
              <a:spcBef>
                <a:spcPts val="0"/>
              </a:spcBef>
              <a:buNone/>
            </a:pPr>
            <a:endParaRPr sz="2400"/>
          </a:p>
        </p:txBody>
      </p:sp>
      <p:pic>
        <p:nvPicPr>
          <p:cNvPr id="295" name="Shape 295" descr="decisiontree1.PNG"/>
          <p:cNvPicPr preferRelativeResize="0"/>
          <p:nvPr/>
        </p:nvPicPr>
        <p:blipFill>
          <a:blip r:embed="rId3">
            <a:alphaModFix/>
          </a:blip>
          <a:stretch>
            <a:fillRect/>
          </a:stretch>
        </p:blipFill>
        <p:spPr>
          <a:xfrm>
            <a:off x="2084050" y="905450"/>
            <a:ext cx="5780425" cy="3981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1" name="Shape 301"/>
          <p:cNvSpPr txBox="1"/>
          <p:nvPr/>
        </p:nvSpPr>
        <p:spPr>
          <a:xfrm>
            <a:off x="251225" y="99150"/>
            <a:ext cx="8508600" cy="4555200"/>
          </a:xfrm>
          <a:prstGeom prst="rect">
            <a:avLst/>
          </a:prstGeom>
          <a:noFill/>
          <a:ln>
            <a:noFill/>
          </a:ln>
        </p:spPr>
        <p:txBody>
          <a:bodyPr lIns="91425" tIns="91425" rIns="91425" bIns="91425" anchor="t" anchorCtr="0">
            <a:noAutofit/>
          </a:bodyPr>
          <a:lstStyle/>
          <a:p>
            <a:pPr lv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t>We're trying to get to leaves consisting of only 1s or only 0s, each split will need to get us closer to that goal.</a:t>
            </a:r>
          </a:p>
          <a:p>
            <a:pPr lvl="0" rtl="0">
              <a:spcBef>
                <a:spcPts val="0"/>
              </a:spcBef>
              <a:buNone/>
            </a:pPr>
            <a:endParaRPr sz="2400"/>
          </a:p>
          <a:p>
            <a:pPr marL="457200" lvl="0" indent="-381000" rtl="0">
              <a:spcBef>
                <a:spcPts val="0"/>
              </a:spcBef>
              <a:buSzPct val="100000"/>
              <a:buChar char="-"/>
            </a:pPr>
            <a:r>
              <a:rPr lang="es" sz="2400"/>
              <a:t>When we split, we'll try to separate as many 0s from 1s in the target column as we can. In order to do this, we need a metric for how "together" the different values in the target column are.</a:t>
            </a:r>
          </a:p>
          <a:p>
            <a:pPr lvl="0" rtl="0">
              <a:spcBef>
                <a:spcPts val="0"/>
              </a:spcBef>
              <a:buNone/>
            </a:pP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Shape 306"/>
          <p:cNvSpPr txBox="1">
            <a:spLocks noGrp="1"/>
          </p:cNvSpPr>
          <p:nvPr>
            <p:ph type="title" idx="4294967295"/>
          </p:nvPr>
        </p:nvSpPr>
        <p:spPr>
          <a:xfrm>
            <a:off x="0" y="457200"/>
            <a:ext cx="7597775" cy="10922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07" name="Shape 307"/>
          <p:cNvSpPr txBox="1"/>
          <p:nvPr/>
        </p:nvSpPr>
        <p:spPr>
          <a:xfrm>
            <a:off x="251225"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marL="457200" lvl="0" indent="-381000" rtl="0">
              <a:spcBef>
                <a:spcPts val="0"/>
              </a:spcBef>
              <a:buSzPct val="100000"/>
              <a:buChar char="-"/>
            </a:pPr>
            <a:r>
              <a:rPr lang="es" sz="2400">
                <a:solidFill>
                  <a:schemeClr val="dk1"/>
                </a:solidFill>
              </a:rPr>
              <a:t>Mathematics! Entropy! Awesomeness</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refers to disorder. The more "mixed together" 1s and 0s are, the higher the entropy. A dataset consisting of only 1s in the target column would have low entropy.</a:t>
            </a:r>
          </a:p>
          <a:p>
            <a:pPr lvl="0" rtl="0">
              <a:spcBef>
                <a:spcPts val="0"/>
              </a:spcBef>
              <a:buNone/>
            </a:pPr>
            <a:endParaRPr sz="2400">
              <a:solidFill>
                <a:schemeClr val="dk1"/>
              </a:solidFill>
            </a:endParaRPr>
          </a:p>
          <a:p>
            <a:pPr marL="457200" lvl="0" indent="-381000" rtl="0">
              <a:spcBef>
                <a:spcPts val="0"/>
              </a:spcBef>
              <a:buClr>
                <a:schemeClr val="dk1"/>
              </a:buClr>
              <a:buSzPct val="100000"/>
              <a:buChar char="-"/>
            </a:pPr>
            <a:r>
              <a:rPr lang="es" sz="2400">
                <a:solidFill>
                  <a:schemeClr val="dk1"/>
                </a:solidFill>
              </a:rPr>
              <a:t>Entropy comes from information theory. (NOT PHYSICS!)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96989" y="2011681"/>
            <a:ext cx="3302597" cy="1086523"/>
          </a:xfrm>
        </p:spPr>
        <p:txBody>
          <a:bodyPr/>
          <a:lstStyle/>
          <a:p>
            <a:r>
              <a:rPr lang="en-US" dirty="0"/>
              <a:t>What is Data Science?</a:t>
            </a:r>
          </a:p>
        </p:txBody>
      </p:sp>
    </p:spTree>
    <p:extLst>
      <p:ext uri="{BB962C8B-B14F-4D97-AF65-F5344CB8AC3E}">
        <p14:creationId xmlns:p14="http://schemas.microsoft.com/office/powerpoint/2010/main" val="3597043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13" name="Shape 313"/>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How do we programatically know how to split?</a:t>
            </a:r>
          </a:p>
          <a:p>
            <a:pPr lvl="0" rtl="0">
              <a:spcBef>
                <a:spcPts val="0"/>
              </a:spcBef>
              <a:buNone/>
            </a:pPr>
            <a:endParaRPr sz="2400"/>
          </a:p>
          <a:p>
            <a:pPr lvl="0" rtl="0">
              <a:spcBef>
                <a:spcPts val="0"/>
              </a:spcBef>
              <a:buNone/>
            </a:pPr>
            <a:endParaRPr sz="2400"/>
          </a:p>
        </p:txBody>
      </p:sp>
      <p:pic>
        <p:nvPicPr>
          <p:cNvPr id="314" name="Shape 314"/>
          <p:cNvPicPr preferRelativeResize="0"/>
          <p:nvPr/>
        </p:nvPicPr>
        <p:blipFill>
          <a:blip r:embed="rId3">
            <a:alphaModFix/>
          </a:blip>
          <a:stretch>
            <a:fillRect/>
          </a:stretch>
        </p:blipFill>
        <p:spPr>
          <a:xfrm>
            <a:off x="658550" y="832750"/>
            <a:ext cx="5003525" cy="1087725"/>
          </a:xfrm>
          <a:prstGeom prst="rect">
            <a:avLst/>
          </a:prstGeom>
          <a:noFill/>
          <a:ln>
            <a:noFill/>
          </a:ln>
        </p:spPr>
      </p:pic>
      <p:pic>
        <p:nvPicPr>
          <p:cNvPr id="315" name="Shape 315" descr="informationgain.PNG"/>
          <p:cNvPicPr preferRelativeResize="0"/>
          <p:nvPr/>
        </p:nvPicPr>
        <p:blipFill>
          <a:blip r:embed="rId4">
            <a:alphaModFix/>
          </a:blip>
          <a:stretch>
            <a:fillRect/>
          </a:stretch>
        </p:blipFill>
        <p:spPr>
          <a:xfrm>
            <a:off x="849075" y="2501030"/>
            <a:ext cx="7721503" cy="1087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1" name="Shape 321"/>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r>
              <a:rPr lang="es" sz="2400"/>
              <a:t>Now we can understand random forests:</a:t>
            </a:r>
          </a:p>
          <a:p>
            <a:pPr lvl="0" rtl="0">
              <a:spcBef>
                <a:spcPts val="0"/>
              </a:spcBef>
              <a:buNone/>
            </a:pPr>
            <a:endParaRPr sz="2400"/>
          </a:p>
          <a:p>
            <a:pPr marL="457200" lvl="0" indent="-381000" rtl="0">
              <a:spcBef>
                <a:spcPts val="0"/>
              </a:spcBef>
              <a:buSzPct val="100000"/>
              <a:buChar char="-"/>
            </a:pPr>
            <a:r>
              <a:rPr lang="es" sz="2400"/>
              <a:t>The problem with decision trees is the overfitting. They perform very good for the train data but not when testing with unknown data.</a:t>
            </a:r>
          </a:p>
          <a:p>
            <a:pPr lvl="0" rtl="0">
              <a:spcBef>
                <a:spcPts val="0"/>
              </a:spcBef>
              <a:buNone/>
            </a:pPr>
            <a:endParaRPr sz="2400"/>
          </a:p>
          <a:p>
            <a:pPr marL="457200" lvl="0" indent="-381000" rtl="0">
              <a:spcBef>
                <a:spcPts val="0"/>
              </a:spcBef>
              <a:buSzPct val="100000"/>
              <a:buChar char="-"/>
            </a:pPr>
            <a:r>
              <a:rPr lang="es" sz="2400"/>
              <a:t>A random forests is an ensemble model. It combines the predictions of multiple models to create a more accurate final prediction.</a:t>
            </a:r>
          </a:p>
          <a:p>
            <a:pPr lvl="0" rtl="0">
              <a:spcBef>
                <a:spcPts val="0"/>
              </a:spcBef>
              <a:buNone/>
            </a:pPr>
            <a:endParaRPr sz="2400"/>
          </a:p>
          <a:p>
            <a:pPr lvl="0" rtl="0">
              <a:spcBef>
                <a:spcPts val="0"/>
              </a:spcBef>
              <a:buNone/>
            </a:pPr>
            <a:endParaRPr sz="2400"/>
          </a:p>
          <a:p>
            <a:pPr lvl="0" rtl="0">
              <a:spcBef>
                <a:spcPts val="0"/>
              </a:spcBef>
              <a:buNone/>
            </a:pP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27" name="Shape 327"/>
          <p:cNvSpPr txBox="1"/>
          <p:nvPr/>
        </p:nvSpPr>
        <p:spPr>
          <a:xfrm>
            <a:off x="198750" y="99150"/>
            <a:ext cx="8508600" cy="4555200"/>
          </a:xfrm>
          <a:prstGeom prst="rect">
            <a:avLst/>
          </a:prstGeom>
          <a:noFill/>
          <a:ln>
            <a:noFill/>
          </a:ln>
        </p:spPr>
        <p:txBody>
          <a:bodyPr lIns="91425" tIns="91425" rIns="91425" bIns="91425" anchor="t" anchorCtr="0">
            <a:noAutofit/>
          </a:bodyPr>
          <a:lstStyle/>
          <a:p>
            <a:pPr lvl="0" rtl="0">
              <a:spcBef>
                <a:spcPts val="0"/>
              </a:spcBef>
              <a:buNone/>
            </a:pPr>
            <a:endParaRPr sz="2400"/>
          </a:p>
        </p:txBody>
      </p:sp>
      <p:pic>
        <p:nvPicPr>
          <p:cNvPr id="328" name="Shape 328" descr="rural-forest.jpg"/>
          <p:cNvPicPr preferRelativeResize="0"/>
          <p:nvPr/>
        </p:nvPicPr>
        <p:blipFill>
          <a:blip r:embed="rId3">
            <a:alphaModFix/>
          </a:blip>
          <a:stretch>
            <a:fillRect/>
          </a:stretch>
        </p:blipFill>
        <p:spPr>
          <a:xfrm>
            <a:off x="0" y="0"/>
            <a:ext cx="9144000" cy="5173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514350" y="99150"/>
            <a:ext cx="7598700" cy="848700"/>
          </a:xfrm>
          <a:prstGeom prst="rect">
            <a:avLst/>
          </a:prstGeom>
        </p:spPr>
        <p:txBody>
          <a:bodyPr lIns="68575" tIns="68575" rIns="68575" bIns="68575" anchor="ctr" anchorCtr="0">
            <a:noAutofit/>
          </a:bodyPr>
          <a:lstStyle/>
          <a:p>
            <a:pPr lvl="0" rtl="0">
              <a:spcBef>
                <a:spcPts val="0"/>
              </a:spcBef>
              <a:buNone/>
            </a:pPr>
            <a:r>
              <a:rPr lang="es"/>
              <a:t>Logistic Regression	</a:t>
            </a:r>
          </a:p>
        </p:txBody>
      </p:sp>
      <p:sp>
        <p:nvSpPr>
          <p:cNvPr id="334" name="Shape 334"/>
          <p:cNvSpPr txBox="1"/>
          <p:nvPr/>
        </p:nvSpPr>
        <p:spPr>
          <a:xfrm>
            <a:off x="198750" y="99150"/>
            <a:ext cx="8508600" cy="45552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s" sz="2400" dirty="0"/>
              <a:t>What we are basically doing is building different decision trees:</a:t>
            </a:r>
          </a:p>
          <a:p>
            <a:pPr marL="914400" lvl="1" indent="-381000" rtl="0">
              <a:spcBef>
                <a:spcPts val="0"/>
              </a:spcBef>
              <a:buSzPct val="100000"/>
              <a:buChar char="-"/>
            </a:pPr>
            <a:r>
              <a:rPr lang="es" sz="2400" dirty="0"/>
              <a:t>Different parameters, leafs, max depth…</a:t>
            </a:r>
          </a:p>
          <a:p>
            <a:pPr marL="914400" lvl="1" indent="-381000" rtl="0">
              <a:spcBef>
                <a:spcPts val="0"/>
              </a:spcBef>
              <a:buSzPct val="100000"/>
              <a:buChar char="-"/>
            </a:pPr>
            <a:r>
              <a:rPr lang="es" sz="2400" dirty="0"/>
              <a:t>Different training data (bagging) </a:t>
            </a:r>
          </a:p>
          <a:p>
            <a:pPr marL="914400" lvl="1" indent="-381000" rtl="0">
              <a:spcBef>
                <a:spcPts val="0"/>
              </a:spcBef>
              <a:buSzPct val="100000"/>
              <a:buChar char="-"/>
            </a:pPr>
            <a:r>
              <a:rPr lang="es" sz="2400" dirty="0"/>
              <a:t>Different splitting methods</a:t>
            </a:r>
          </a:p>
          <a:p>
            <a:pPr marL="457200" lvl="0" indent="0" rtl="0">
              <a:spcBef>
                <a:spcPts val="0"/>
              </a:spcBef>
              <a:buNone/>
            </a:pPr>
            <a:endParaRPr sz="2400" dirty="0"/>
          </a:p>
          <a:p>
            <a:pPr lvl="0" rtl="0">
              <a:spcBef>
                <a:spcPts val="0"/>
              </a:spcBef>
              <a:buNone/>
            </a:pPr>
            <a:r>
              <a:rPr lang="es" sz="2400" dirty="0"/>
              <a:t> - All combined gives a better result. On the other hand it takes  more time to train. And it is more expensive to compute</a:t>
            </a:r>
          </a:p>
          <a:p>
            <a:pPr lvl="0" rtl="0">
              <a:spcBef>
                <a:spcPts val="0"/>
              </a:spcBef>
              <a:buNone/>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7970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8649" y="0"/>
            <a:ext cx="4830184" cy="5475642"/>
          </a:xfrm>
          <a:prstGeom prst="rect">
            <a:avLst/>
          </a:prstGeom>
        </p:spPr>
      </p:pic>
    </p:spTree>
    <p:extLst>
      <p:ext uri="{BB962C8B-B14F-4D97-AF65-F5344CB8AC3E}">
        <p14:creationId xmlns:p14="http://schemas.microsoft.com/office/powerpoint/2010/main" val="117345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5701553"/>
          </a:xfrm>
          <a:prstGeom prst="rect">
            <a:avLst/>
          </a:prstGeom>
        </p:spPr>
      </p:pic>
    </p:spTree>
    <p:extLst>
      <p:ext uri="{BB962C8B-B14F-4D97-AF65-F5344CB8AC3E}">
        <p14:creationId xmlns:p14="http://schemas.microsoft.com/office/powerpoint/2010/main" val="352101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09775"/>
            <a:ext cx="7598568" cy="822959"/>
          </a:xfrm>
        </p:spPr>
        <p:txBody>
          <a:bodyPr/>
          <a:lstStyle/>
          <a:p>
            <a:r>
              <a:rPr lang="en-US" dirty="0"/>
              <a:t>What is Data Science?</a:t>
            </a:r>
          </a:p>
        </p:txBody>
      </p:sp>
      <p:sp>
        <p:nvSpPr>
          <p:cNvPr id="3" name="Text Placeholder 2"/>
          <p:cNvSpPr>
            <a:spLocks noGrp="1"/>
          </p:cNvSpPr>
          <p:nvPr>
            <p:ph type="body" idx="1"/>
          </p:nvPr>
        </p:nvSpPr>
        <p:spPr>
          <a:xfrm>
            <a:off x="514350" y="1032734"/>
            <a:ext cx="7598568" cy="3310665"/>
          </a:xfrm>
        </p:spPr>
        <p:txBody>
          <a:bodyPr/>
          <a:lstStyle/>
          <a:p>
            <a:r>
              <a:rPr lang="en-US" sz="2400" dirty="0"/>
              <a:t>Data science is the process/science/magic of turning raw data into useful information.</a:t>
            </a:r>
          </a:p>
          <a:p>
            <a:r>
              <a:rPr lang="en-US" sz="2400" dirty="0"/>
              <a:t>Ask the right question.</a:t>
            </a:r>
          </a:p>
          <a:p>
            <a:r>
              <a:rPr lang="en-US" sz="2400" dirty="0"/>
              <a:t>Be sure you have the correct data to answer it.</a:t>
            </a:r>
          </a:p>
        </p:txBody>
      </p:sp>
    </p:spTree>
    <p:extLst>
      <p:ext uri="{BB962C8B-B14F-4D97-AF65-F5344CB8AC3E}">
        <p14:creationId xmlns:p14="http://schemas.microsoft.com/office/powerpoint/2010/main" val="297616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1547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14350" y="457200"/>
            <a:ext cx="7598568" cy="1092200"/>
          </a:xfrm>
          <a:prstGeom prst="rect">
            <a:avLst/>
          </a:prstGeom>
          <a:noFill/>
          <a:ln>
            <a:noFill/>
          </a:ln>
        </p:spPr>
        <p:txBody>
          <a:bodyPr lIns="68575" tIns="34275" rIns="68575" bIns="34275" anchor="ctr" anchorCtr="0">
            <a:noAutofit/>
          </a:bodyPr>
          <a:lstStyle/>
          <a:p>
            <a:pPr marL="0" marR="0" lvl="0" indent="0" algn="l" rtl="0">
              <a:spcBef>
                <a:spcPts val="0"/>
              </a:spcBef>
              <a:buClr>
                <a:schemeClr val="lt1"/>
              </a:buClr>
              <a:buSzPct val="25000"/>
              <a:buFont typeface="Calibri"/>
              <a:buNone/>
            </a:pPr>
            <a:r>
              <a:rPr lang="es" sz="2700" b="0" i="0" u="none" strike="noStrike" cap="none">
                <a:solidFill>
                  <a:schemeClr val="lt1"/>
                </a:solidFill>
                <a:latin typeface="Calibri"/>
                <a:ea typeface="Calibri"/>
                <a:cs typeface="Calibri"/>
                <a:sym typeface="Calibri"/>
              </a:rPr>
              <a:t>WHAT IS MACHINE LEARNING ?</a:t>
            </a:r>
          </a:p>
        </p:txBody>
      </p:sp>
      <p:sp>
        <p:nvSpPr>
          <p:cNvPr id="202" name="Shape 202"/>
          <p:cNvSpPr/>
          <p:nvPr/>
        </p:nvSpPr>
        <p:spPr>
          <a:xfrm>
            <a:off x="3550078" y="2417276"/>
            <a:ext cx="2544300" cy="1817400"/>
          </a:xfrm>
          <a:prstGeom prst="rect">
            <a:avLst/>
          </a:prstGeom>
          <a:solidFill>
            <a:schemeClr val="accent1"/>
          </a:solidFill>
          <a:ln w="19050" cap="rnd" cmpd="sng">
            <a:solidFill>
              <a:srgbClr val="7D2D8C"/>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s" sz="1400" b="0" i="0" u="none" strike="noStrike" cap="none">
                <a:solidFill>
                  <a:schemeClr val="lt1"/>
                </a:solidFill>
                <a:latin typeface="Calibri"/>
                <a:ea typeface="Calibri"/>
                <a:cs typeface="Calibri"/>
                <a:sym typeface="Calibri"/>
              </a:rPr>
              <a:t>Computer</a:t>
            </a:r>
          </a:p>
        </p:txBody>
      </p:sp>
      <p:cxnSp>
        <p:nvCxnSpPr>
          <p:cNvPr id="203" name="Shape 203"/>
          <p:cNvCxnSpPr/>
          <p:nvPr/>
        </p:nvCxnSpPr>
        <p:spPr>
          <a:xfrm>
            <a:off x="2038823" y="2767628"/>
            <a:ext cx="1527900" cy="0"/>
          </a:xfrm>
          <a:prstGeom prst="straightConnector1">
            <a:avLst/>
          </a:prstGeom>
          <a:noFill/>
          <a:ln w="9525" cap="rnd" cmpd="sng">
            <a:solidFill>
              <a:schemeClr val="accent1"/>
            </a:solidFill>
            <a:prstDash val="solid"/>
            <a:round/>
            <a:headEnd type="none" w="med" len="med"/>
            <a:tailEnd type="triangle" w="lg" len="lg"/>
          </a:ln>
        </p:spPr>
      </p:cxnSp>
      <p:cxnSp>
        <p:nvCxnSpPr>
          <p:cNvPr id="204" name="Shape 204"/>
          <p:cNvCxnSpPr/>
          <p:nvPr/>
        </p:nvCxnSpPr>
        <p:spPr>
          <a:xfrm>
            <a:off x="2022336" y="3700077"/>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5" name="Shape 205"/>
          <p:cNvSpPr txBox="1"/>
          <p:nvPr/>
        </p:nvSpPr>
        <p:spPr>
          <a:xfrm>
            <a:off x="1099149" y="2610758"/>
            <a:ext cx="2576862"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b="0" i="0" u="none" strike="noStrike" cap="none" dirty="0">
                <a:solidFill>
                  <a:schemeClr val="lt1"/>
                </a:solidFill>
                <a:latin typeface="Calibri"/>
                <a:ea typeface="Calibri"/>
                <a:cs typeface="Calibri"/>
                <a:sym typeface="Calibri"/>
              </a:rPr>
              <a:t>Data</a:t>
            </a:r>
          </a:p>
        </p:txBody>
      </p:sp>
      <p:sp>
        <p:nvSpPr>
          <p:cNvPr id="206" name="Shape 206"/>
          <p:cNvSpPr txBox="1"/>
          <p:nvPr/>
        </p:nvSpPr>
        <p:spPr>
          <a:xfrm>
            <a:off x="1005623" y="3500862"/>
            <a:ext cx="10332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Algorithm</a:t>
            </a:r>
          </a:p>
        </p:txBody>
      </p:sp>
      <p:cxnSp>
        <p:nvCxnSpPr>
          <p:cNvPr id="207" name="Shape 207"/>
          <p:cNvCxnSpPr/>
          <p:nvPr/>
        </p:nvCxnSpPr>
        <p:spPr>
          <a:xfrm>
            <a:off x="6094481" y="3207393"/>
            <a:ext cx="1527900" cy="0"/>
          </a:xfrm>
          <a:prstGeom prst="straightConnector1">
            <a:avLst/>
          </a:prstGeom>
          <a:noFill/>
          <a:ln w="9525" cap="rnd" cmpd="sng">
            <a:solidFill>
              <a:schemeClr val="accent1"/>
            </a:solidFill>
            <a:prstDash val="solid"/>
            <a:round/>
            <a:headEnd type="none" w="med" len="med"/>
            <a:tailEnd type="triangle" w="lg" len="lg"/>
          </a:ln>
        </p:spPr>
      </p:cxnSp>
      <p:sp>
        <p:nvSpPr>
          <p:cNvPr id="208" name="Shape 208"/>
          <p:cNvSpPr txBox="1"/>
          <p:nvPr/>
        </p:nvSpPr>
        <p:spPr>
          <a:xfrm>
            <a:off x="7909826" y="3058977"/>
            <a:ext cx="852000" cy="6411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1400" dirty="0">
                <a:solidFill>
                  <a:schemeClr val="lt1"/>
                </a:solidFill>
                <a:latin typeface="Calibri"/>
                <a:ea typeface="Calibri"/>
                <a:cs typeface="Calibri"/>
                <a:sym typeface="Calibri"/>
              </a:rPr>
              <a:t>Output</a:t>
            </a:r>
          </a:p>
        </p:txBody>
      </p:sp>
      <p:sp>
        <p:nvSpPr>
          <p:cNvPr id="209" name="Shape 209"/>
          <p:cNvSpPr txBox="1"/>
          <p:nvPr/>
        </p:nvSpPr>
        <p:spPr>
          <a:xfrm>
            <a:off x="676340" y="1485111"/>
            <a:ext cx="4885733" cy="392414"/>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s" sz="2100">
                <a:solidFill>
                  <a:schemeClr val="lt1"/>
                </a:solidFill>
                <a:latin typeface="Calibri"/>
                <a:ea typeface="Calibri"/>
                <a:cs typeface="Calibri"/>
                <a:sym typeface="Calibri"/>
              </a:rPr>
              <a:t>Traditional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2" grpId="1" animBg="1"/>
      <p:bldP spid="205" grpId="0"/>
      <p:bldP spid="206" grpId="0"/>
      <p:bldP spid="208"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5472</TotalTime>
  <Words>1165</Words>
  <Application>Microsoft Office PowerPoint</Application>
  <PresentationFormat>On-screen Show (16:9)</PresentationFormat>
  <Paragraphs>125</Paragraphs>
  <Slides>33</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33</vt:i4>
      </vt:variant>
    </vt:vector>
  </HeadingPairs>
  <TitlesOfParts>
    <vt:vector size="38" baseType="lpstr">
      <vt:lpstr>Arial</vt:lpstr>
      <vt:lpstr>Calibri</vt:lpstr>
      <vt:lpstr>Times New Roman</vt:lpstr>
      <vt:lpstr>simple-light-2</vt:lpstr>
      <vt:lpstr>Celestial</vt:lpstr>
      <vt:lpstr>Hands On DataScience </vt:lpstr>
      <vt:lpstr>Index </vt:lpstr>
      <vt:lpstr>What is Data Science?</vt:lpstr>
      <vt:lpstr>PowerPoint Presentation</vt:lpstr>
      <vt:lpstr>PowerPoint Presentation</vt:lpstr>
      <vt:lpstr>PowerPoint Presentation</vt:lpstr>
      <vt:lpstr>What is Data Science?</vt:lpstr>
      <vt:lpstr>PowerPoint Presentation</vt:lpstr>
      <vt:lpstr>WHAT IS MACHINE LEARNING ?</vt:lpstr>
      <vt:lpstr>WHAT IS MACHINE LEARNING ?</vt:lpstr>
      <vt:lpstr>The 5 questions that Data Science can answer</vt:lpstr>
      <vt:lpstr>1 – Classification </vt:lpstr>
      <vt:lpstr>2 - Regression</vt:lpstr>
      <vt:lpstr>3 – Anomaly detection </vt:lpstr>
      <vt:lpstr>4 – Clustering </vt:lpstr>
      <vt:lpstr>PowerPoint Presentation</vt:lpstr>
      <vt:lpstr>5 – Reinforcement learning</vt:lpstr>
      <vt:lpstr>PowerPoint Presentation</vt:lpstr>
      <vt:lpstr>To the code!</vt:lpstr>
      <vt:lpstr>Overfitting </vt:lpstr>
      <vt:lpstr>K – Fold Cross Validation</vt:lpstr>
      <vt:lpstr>K – Fold Cross Validation</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Oriol Varela Fernández</cp:lastModifiedBy>
  <cp:revision>22</cp:revision>
  <dcterms:modified xsi:type="dcterms:W3CDTF">2016-12-02T08:46:15Z</dcterms:modified>
</cp:coreProperties>
</file>